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89" r:id="rId6"/>
    <p:sldId id="350" r:id="rId7"/>
    <p:sldId id="316" r:id="rId8"/>
    <p:sldId id="317" r:id="rId9"/>
    <p:sldId id="314" r:id="rId10"/>
    <p:sldId id="318" r:id="rId11"/>
    <p:sldId id="320" r:id="rId12"/>
    <p:sldId id="321" r:id="rId13"/>
    <p:sldId id="332" r:id="rId14"/>
    <p:sldId id="333" r:id="rId15"/>
    <p:sldId id="334" r:id="rId16"/>
    <p:sldId id="335" r:id="rId17"/>
    <p:sldId id="336" r:id="rId18"/>
    <p:sldId id="319" r:id="rId19"/>
    <p:sldId id="351" r:id="rId20"/>
    <p:sldId id="348" r:id="rId21"/>
    <p:sldId id="352" r:id="rId22"/>
    <p:sldId id="329" r:id="rId23"/>
    <p:sldId id="330" r:id="rId24"/>
    <p:sldId id="331" r:id="rId25"/>
    <p:sldId id="322" r:id="rId26"/>
    <p:sldId id="324" r:id="rId27"/>
    <p:sldId id="325" r:id="rId28"/>
    <p:sldId id="326" r:id="rId29"/>
    <p:sldId id="327" r:id="rId30"/>
    <p:sldId id="328" r:id="rId31"/>
    <p:sldId id="315" r:id="rId32"/>
    <p:sldId id="311" r:id="rId33"/>
    <p:sldId id="312" r:id="rId34"/>
    <p:sldId id="302" r:id="rId35"/>
    <p:sldId id="290" r:id="rId36"/>
    <p:sldId id="303" r:id="rId37"/>
    <p:sldId id="304" r:id="rId38"/>
    <p:sldId id="306" r:id="rId39"/>
    <p:sldId id="305" r:id="rId40"/>
    <p:sldId id="307" r:id="rId41"/>
    <p:sldId id="310" r:id="rId42"/>
    <p:sldId id="309" r:id="rId43"/>
    <p:sldId id="308" r:id="rId44"/>
    <p:sldId id="313" r:id="rId45"/>
    <p:sldId id="291" r:id="rId46"/>
    <p:sldId id="293" r:id="rId47"/>
    <p:sldId id="294" r:id="rId48"/>
    <p:sldId id="295" r:id="rId49"/>
    <p:sldId id="29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7" r:id="rId59"/>
    <p:sldId id="346" r:id="rId60"/>
    <p:sldId id="345" r:id="rId61"/>
    <p:sldId id="353" r:id="rId62"/>
    <p:sldId id="35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46339A-847E-415E-9600-B2369456DF16}" v="4" dt="2020-09-24T12:33:37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5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관영(***6***099)" userId="S::kypak0715@kau.kr::7ba13d22-0b94-4978-b513-d4b74c600217" providerId="AD" clId="Web-{5A46339A-847E-415E-9600-B2369456DF16}"/>
    <pc:docChg chg="modSld">
      <pc:chgData name="박관영(***6***099)" userId="S::kypak0715@kau.kr::7ba13d22-0b94-4978-b513-d4b74c600217" providerId="AD" clId="Web-{5A46339A-847E-415E-9600-B2369456DF16}" dt="2020-09-24T12:33:37.405" v="3" actId="1076"/>
      <pc:docMkLst>
        <pc:docMk/>
      </pc:docMkLst>
      <pc:sldChg chg="modSp">
        <pc:chgData name="박관영(***6***099)" userId="S::kypak0715@kau.kr::7ba13d22-0b94-4978-b513-d4b74c600217" providerId="AD" clId="Web-{5A46339A-847E-415E-9600-B2369456DF16}" dt="2020-09-24T12:33:37.405" v="3" actId="1076"/>
        <pc:sldMkLst>
          <pc:docMk/>
          <pc:sldMk cId="2399871855" sldId="322"/>
        </pc:sldMkLst>
        <pc:picChg chg="mod">
          <ac:chgData name="박관영(***6***099)" userId="S::kypak0715@kau.kr::7ba13d22-0b94-4978-b513-d4b74c600217" providerId="AD" clId="Web-{5A46339A-847E-415E-9600-B2369456DF16}" dt="2020-09-24T12:33:37.405" v="3" actId="1076"/>
          <ac:picMkLst>
            <pc:docMk/>
            <pc:sldMk cId="2399871855" sldId="322"/>
            <ac:picMk id="11" creationId="{9BC12A75-BDBC-48E3-99DA-982B7951A01C}"/>
          </ac:picMkLst>
        </pc:picChg>
      </pc:sldChg>
    </pc:docChg>
  </pc:docChgLst>
  <pc:docChgLst>
    <pc:chgData name="김태환 항공전자정보공학부(교수)" userId="5e7176e4-cc36-4e3a-8461-a1318cc55cab" providerId="ADAL" clId="{45F9D051-2C06-4689-B9C4-98581B7B9126}"/>
    <pc:docChg chg="custSel addSld modSld sldOrd">
      <pc:chgData name="김태환 항공전자정보공학부(교수)" userId="5e7176e4-cc36-4e3a-8461-a1318cc55cab" providerId="ADAL" clId="{45F9D051-2C06-4689-B9C4-98581B7B9126}" dt="2020-09-25T01:43:55.028" v="535" actId="20577"/>
      <pc:docMkLst>
        <pc:docMk/>
      </pc:docMkLst>
      <pc:sldChg chg="ord">
        <pc:chgData name="김태환 항공전자정보공학부(교수)" userId="5e7176e4-cc36-4e3a-8461-a1318cc55cab" providerId="ADAL" clId="{45F9D051-2C06-4689-B9C4-98581B7B9126}" dt="2020-09-25T01:14:58.015" v="1"/>
        <pc:sldMkLst>
          <pc:docMk/>
          <pc:sldMk cId="606386012" sldId="325"/>
        </pc:sldMkLst>
      </pc:sldChg>
      <pc:sldChg chg="modSp new mod">
        <pc:chgData name="김태환 항공전자정보공학부(교수)" userId="5e7176e4-cc36-4e3a-8461-a1318cc55cab" providerId="ADAL" clId="{45F9D051-2C06-4689-B9C4-98581B7B9126}" dt="2020-09-25T01:40:37.392" v="367" actId="20577"/>
        <pc:sldMkLst>
          <pc:docMk/>
          <pc:sldMk cId="1236952864" sldId="353"/>
        </pc:sldMkLst>
        <pc:spChg chg="mod">
          <ac:chgData name="김태환 항공전자정보공학부(교수)" userId="5e7176e4-cc36-4e3a-8461-a1318cc55cab" providerId="ADAL" clId="{45F9D051-2C06-4689-B9C4-98581B7B9126}" dt="2020-09-25T01:40:37.392" v="367" actId="20577"/>
          <ac:spMkLst>
            <pc:docMk/>
            <pc:sldMk cId="1236952864" sldId="353"/>
            <ac:spMk id="2" creationId="{298E83DF-D300-4C7E-ADC5-0CC30BFA201A}"/>
          </ac:spMkLst>
        </pc:spChg>
        <pc:spChg chg="mod">
          <ac:chgData name="김태환 항공전자정보공학부(교수)" userId="5e7176e4-cc36-4e3a-8461-a1318cc55cab" providerId="ADAL" clId="{45F9D051-2C06-4689-B9C4-98581B7B9126}" dt="2020-09-25T01:36:01.094" v="17" actId="20577"/>
          <ac:spMkLst>
            <pc:docMk/>
            <pc:sldMk cId="1236952864" sldId="353"/>
            <ac:spMk id="6" creationId="{5429861D-170E-43CE-994D-AF2A6A33142A}"/>
          </ac:spMkLst>
        </pc:spChg>
      </pc:sldChg>
      <pc:sldChg chg="modSp new mod">
        <pc:chgData name="김태환 항공전자정보공학부(교수)" userId="5e7176e4-cc36-4e3a-8461-a1318cc55cab" providerId="ADAL" clId="{45F9D051-2C06-4689-B9C4-98581B7B9126}" dt="2020-09-25T01:43:55.028" v="535" actId="20577"/>
        <pc:sldMkLst>
          <pc:docMk/>
          <pc:sldMk cId="1717672052" sldId="354"/>
        </pc:sldMkLst>
        <pc:spChg chg="mod">
          <ac:chgData name="김태환 항공전자정보공학부(교수)" userId="5e7176e4-cc36-4e3a-8461-a1318cc55cab" providerId="ADAL" clId="{45F9D051-2C06-4689-B9C4-98581B7B9126}" dt="2020-09-25T01:43:55.028" v="535" actId="20577"/>
          <ac:spMkLst>
            <pc:docMk/>
            <pc:sldMk cId="1717672052" sldId="354"/>
            <ac:spMk id="2" creationId="{1B7E3261-9A64-48C0-83E6-CD2B9292E85F}"/>
          </ac:spMkLst>
        </pc:spChg>
        <pc:spChg chg="mod">
          <ac:chgData name="김태환 항공전자정보공학부(교수)" userId="5e7176e4-cc36-4e3a-8461-a1318cc55cab" providerId="ADAL" clId="{45F9D051-2C06-4689-B9C4-98581B7B9126}" dt="2020-09-25T01:41:31.035" v="369"/>
          <ac:spMkLst>
            <pc:docMk/>
            <pc:sldMk cId="1717672052" sldId="354"/>
            <ac:spMk id="6" creationId="{88E5D77E-6328-415A-9B14-4625A835A39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cap="small" baseline="0"/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87338" indent="-287338">
              <a:buFont typeface="Wingdings" panose="05000000000000000000" pitchFamily="2" charset="2"/>
              <a:buChar char="§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r>
              <a:rPr lang="en-US" altLang="ko-KR" dirty="0"/>
              <a:t>Contents here </a:t>
            </a:r>
            <a:endParaRPr lang="ko-KR" altLang="en-US" dirty="0"/>
          </a:p>
          <a:p>
            <a:pPr lvl="1"/>
            <a:r>
              <a:rPr lang="en-US" altLang="ko-KR" dirty="0"/>
              <a:t>Contents here</a:t>
            </a:r>
            <a:endParaRPr lang="ko-KR" altLang="en-US" dirty="0"/>
          </a:p>
          <a:p>
            <a:pPr lvl="2"/>
            <a:r>
              <a:rPr lang="en-US" altLang="ko-KR" dirty="0"/>
              <a:t>Contents here</a:t>
            </a:r>
            <a:endParaRPr lang="ko-KR" altLang="en-US" dirty="0"/>
          </a:p>
          <a:p>
            <a:pPr lvl="3"/>
            <a:r>
              <a:rPr lang="en-US" altLang="ko-KR" dirty="0"/>
              <a:t>Contents here</a:t>
            </a:r>
            <a:endParaRPr lang="ko-KR" altLang="en-US" dirty="0"/>
          </a:p>
          <a:p>
            <a:pPr lvl="4"/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5C8A5B-48B6-40BE-BEE0-D14620878104}"/>
              </a:ext>
            </a:extLst>
          </p:cNvPr>
          <p:cNvSpPr/>
          <p:nvPr userDrawn="1"/>
        </p:nvSpPr>
        <p:spPr>
          <a:xfrm>
            <a:off x="0" y="1093928"/>
            <a:ext cx="12192000" cy="90990"/>
          </a:xfrm>
          <a:prstGeom prst="rect">
            <a:avLst/>
          </a:prstGeom>
          <a:pattFill prst="pct7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AAAC0-5262-4C8A-A401-2CF5A011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CB48A-7A05-4D0F-A909-104EE52D7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9606A-50AF-48FB-BAD5-98A5A0E5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B028-70D0-4F99-B002-B52978369B09}" type="datetime5">
              <a:rPr lang="en-US" altLang="ko-KR" smtClean="0"/>
              <a:t>25-Sep-20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70BCE-9843-4CA8-BB46-9591A64E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10B11-C1FE-4AFD-8FB0-5C16E31A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7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C0C33-D9D9-4556-9EFF-A018D7DD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62151"/>
            <a:ext cx="11578282" cy="79229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B969F-3B8A-4348-B781-3A841DE15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FBC4DB-3E98-46BC-BB27-7BDF7577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0440D6-8746-49B3-A2F1-790E5ED4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A28C-8F7D-4622-82B7-F7DE94CA0444}" type="datetime5">
              <a:rPr lang="en-US" altLang="ko-KR" smtClean="0"/>
              <a:t>25-Sep-20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0F3DC-AE06-405D-B087-5E1430FA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2C1E35-998F-4C75-8A6F-8BC9B12C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97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2465E-670E-4CB6-85BC-29149F8F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62151"/>
            <a:ext cx="11578282" cy="79229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AE1C15-EC31-4F42-A01D-187D1F64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6A1F-1AD8-4B43-B3F3-0EDFBCC2F6D6}" type="datetime5">
              <a:rPr lang="en-US" altLang="ko-KR" smtClean="0"/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28A039-A7F7-4249-B55A-AFCE789E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45C2BA-F548-4D93-BFDA-C615C4C4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2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13C7A-C4B5-43A1-9503-DB5B1D963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D912-49D1-4F99-9F89-90FAD2B249D4}" type="datetime5">
              <a:rPr lang="en-US" altLang="ko-KR" smtClean="0"/>
              <a:t>25-Sep-20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FE500E-B4E5-4852-9BEF-B6500192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0DA60E-DC5A-42B1-9036-88DBDAC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4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25-Sep-20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C4FF6-FF4A-445F-B001-2E5CC0EFF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5669"/>
            <a:ext cx="9144000" cy="3084294"/>
          </a:xfrm>
        </p:spPr>
        <p:txBody>
          <a:bodyPr/>
          <a:lstStyle/>
          <a:p>
            <a:r>
              <a:rPr lang="en-US" altLang="ko-KR" dirty="0"/>
              <a:t>Capstone Design</a:t>
            </a:r>
            <a:br>
              <a:rPr lang="en-US" altLang="ko-KR" dirty="0"/>
            </a:br>
            <a:r>
              <a:rPr lang="en-US" altLang="ko-KR" dirty="0"/>
              <a:t>Week4</a:t>
            </a:r>
            <a:br>
              <a:rPr lang="en-US" altLang="ko-KR" dirty="0"/>
            </a:br>
            <a:r>
              <a:rPr lang="en-US" altLang="ko-KR" dirty="0"/>
              <a:t>Presentation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472961-8A9A-4FAE-B0D8-82631CBAF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92362"/>
          </a:xfrm>
        </p:spPr>
        <p:txBody>
          <a:bodyPr>
            <a:normAutofit/>
          </a:bodyPr>
          <a:lstStyle/>
          <a:p>
            <a:pPr algn="r"/>
            <a:endParaRPr lang="en-US" altLang="ko-KR" sz="1800" dirty="0"/>
          </a:p>
          <a:p>
            <a:pPr algn="r"/>
            <a:r>
              <a:rPr lang="en-US" altLang="ko-KR" sz="1800" dirty="0"/>
              <a:t>2016124099 </a:t>
            </a:r>
            <a:r>
              <a:rPr lang="ko-KR" altLang="en-US" sz="1800" dirty="0" err="1"/>
              <a:t>박관영</a:t>
            </a:r>
            <a:endParaRPr lang="en-US" altLang="ko-KR" sz="1800" dirty="0"/>
          </a:p>
          <a:p>
            <a:pPr algn="r"/>
            <a:r>
              <a:rPr lang="en-US" altLang="ko-KR" sz="1800" dirty="0"/>
              <a:t>2016124103 </a:t>
            </a:r>
            <a:r>
              <a:rPr lang="ko-KR" altLang="en-US" sz="1800" dirty="0"/>
              <a:t>박상준</a:t>
            </a:r>
            <a:endParaRPr lang="en-US" altLang="ko-KR" sz="1800" dirty="0"/>
          </a:p>
          <a:p>
            <a:pPr algn="r"/>
            <a:r>
              <a:rPr lang="en-US" altLang="ko-KR" sz="1800" dirty="0"/>
              <a:t>2016124124 </a:t>
            </a:r>
            <a:r>
              <a:rPr lang="ko-KR" altLang="en-US" sz="1800" dirty="0"/>
              <a:t>사재현</a:t>
            </a:r>
            <a:endParaRPr lang="en-US" altLang="ko-KR" sz="1800" dirty="0"/>
          </a:p>
          <a:p>
            <a:pPr algn="r"/>
            <a:r>
              <a:rPr lang="en-US" altLang="ko-KR" sz="1800" dirty="0"/>
              <a:t>2016124145 </a:t>
            </a:r>
            <a:r>
              <a:rPr lang="ko-KR" altLang="en-US" sz="1800" dirty="0"/>
              <a:t>양해찬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F3672-3ADD-492B-B252-C328ED8B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3A74-95FA-40E7-A732-4CBF582EC630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8B97CF-08D9-4675-8F35-DAB661472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5E9E9-182B-40FE-82B2-88A06BBF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90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"/>
    </mc:Choice>
    <mc:Fallback xmlns="">
      <p:transition spd="slow" advTm="12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3 Gradient </a:t>
            </a:r>
            <a:r>
              <a:rPr lang="ko-KR" altLang="en-US" dirty="0"/>
              <a:t>저장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D85325-7C25-44F2-BCCF-2CDC330D7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41"/>
          <a:stretch/>
        </p:blipFill>
        <p:spPr>
          <a:xfrm>
            <a:off x="844720" y="1356517"/>
            <a:ext cx="6387760" cy="1232034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508D53AA-86D7-4210-894D-F3098AB6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85" y="3429000"/>
            <a:ext cx="6608491" cy="26920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구한 </a:t>
            </a:r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</a:t>
            </a:r>
            <a:r>
              <a:rPr lang="ko-KR" altLang="en-US" dirty="0"/>
              <a:t>에 대한 </a:t>
            </a:r>
            <a:r>
              <a:rPr lang="en-US" altLang="ko-KR" dirty="0"/>
              <a:t>gradient</a:t>
            </a:r>
            <a:r>
              <a:rPr lang="ko-KR" altLang="en-US" dirty="0"/>
              <a:t>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Affine </a:t>
            </a:r>
            <a:r>
              <a:rPr lang="ko-KR" altLang="en-US" dirty="0"/>
              <a:t>각 층마다 저장합니다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C5B344-BAC9-42FA-9B04-54017A0D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998" y="1251404"/>
            <a:ext cx="3475760" cy="514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7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3801BF-514A-4239-A27B-B36C4427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30" y="4414628"/>
            <a:ext cx="10722205" cy="19417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앞서 구한 </a:t>
            </a:r>
            <a:r>
              <a:rPr lang="en-US" altLang="ko-KR" dirty="0"/>
              <a:t>Gradient </a:t>
            </a:r>
            <a:r>
              <a:rPr lang="ko-KR" altLang="en-US" dirty="0"/>
              <a:t>값을 통해 새로운 </a:t>
            </a:r>
            <a:r>
              <a:rPr lang="en-US" altLang="ko-KR" dirty="0"/>
              <a:t>weight </a:t>
            </a:r>
            <a:r>
              <a:rPr lang="ko-KR" altLang="en-US" dirty="0"/>
              <a:t>값과 </a:t>
            </a:r>
            <a:r>
              <a:rPr lang="en-US" altLang="ko-KR" dirty="0"/>
              <a:t>bias </a:t>
            </a:r>
            <a:r>
              <a:rPr lang="ko-KR" altLang="en-US" dirty="0"/>
              <a:t>값으로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update </a:t>
            </a:r>
            <a:r>
              <a:rPr lang="ko-KR" altLang="en-US" dirty="0"/>
              <a:t>하고 그것을 모든 </a:t>
            </a:r>
            <a:r>
              <a:rPr lang="en-US" altLang="ko-KR" dirty="0"/>
              <a:t>layer</a:t>
            </a:r>
            <a:r>
              <a:rPr lang="ko-KR" altLang="en-US" dirty="0"/>
              <a:t>에 대해 반복합니다</a:t>
            </a:r>
            <a:r>
              <a:rPr lang="en-US" altLang="ko-KR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Update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3C3F85-397F-458A-8650-C9DD9E86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67" y="1351559"/>
            <a:ext cx="7194534" cy="26892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7CC6AD-0E82-41D5-9C60-5C9EAA7503E6}"/>
              </a:ext>
            </a:extLst>
          </p:cNvPr>
          <p:cNvSpPr txBox="1"/>
          <p:nvPr/>
        </p:nvSpPr>
        <p:spPr>
          <a:xfrm>
            <a:off x="606730" y="2931834"/>
            <a:ext cx="47272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235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3801BF-514A-4239-A27B-B36C4427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46" y="4093705"/>
            <a:ext cx="9963576" cy="19417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입력 데이터와 정답 레이블 값으로 </a:t>
            </a:r>
            <a:r>
              <a:rPr lang="en-US" altLang="ko-KR" dirty="0"/>
              <a:t>loss</a:t>
            </a:r>
            <a:r>
              <a:rPr lang="ko-KR" altLang="en-US" dirty="0"/>
              <a:t>를 구하고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train loss list</a:t>
            </a:r>
            <a:r>
              <a:rPr lang="ko-KR" altLang="en-US" dirty="0"/>
              <a:t>에 구한 </a:t>
            </a:r>
            <a:r>
              <a:rPr lang="en-US" altLang="ko-KR" dirty="0"/>
              <a:t>loss </a:t>
            </a:r>
            <a:r>
              <a:rPr lang="ko-KR" altLang="en-US" dirty="0"/>
              <a:t>값을 추가합니다</a:t>
            </a:r>
            <a:r>
              <a:rPr lang="en-US" altLang="ko-KR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1 Loss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3C3F85-397F-458A-8650-C9DD9E86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98"/>
          <a:stretch/>
        </p:blipFill>
        <p:spPr>
          <a:xfrm>
            <a:off x="304799" y="1473388"/>
            <a:ext cx="7194534" cy="12909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B79E2-4CB4-45B9-AE69-BFF275DC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814" y="1473388"/>
            <a:ext cx="4058615" cy="1290908"/>
          </a:xfrm>
          <a:prstGeom prst="rect">
            <a:avLst/>
          </a:prstGeom>
        </p:spPr>
      </p:pic>
      <p:sp>
        <p:nvSpPr>
          <p:cNvPr id="13" name="화살표: U자형 12">
            <a:extLst>
              <a:ext uri="{FF2B5EF4-FFF2-40B4-BE49-F238E27FC236}">
                <a16:creationId xmlns:a16="http://schemas.microsoft.com/office/drawing/2014/main" id="{D5A83BE5-96C2-4C56-8F73-AC1A4C395631}"/>
              </a:ext>
            </a:extLst>
          </p:cNvPr>
          <p:cNvSpPr/>
          <p:nvPr/>
        </p:nvSpPr>
        <p:spPr>
          <a:xfrm flipH="1" flipV="1">
            <a:off x="4038600" y="2764296"/>
            <a:ext cx="4706754" cy="792291"/>
          </a:xfrm>
          <a:prstGeom prst="uturnArrow">
            <a:avLst>
              <a:gd name="adj1" fmla="val 5562"/>
              <a:gd name="adj2" fmla="val 25000"/>
              <a:gd name="adj3" fmla="val 23272"/>
              <a:gd name="adj4" fmla="val 43750"/>
              <a:gd name="adj5" fmla="val 10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87E65-A841-44BE-A321-66E432D5FE65}"/>
              </a:ext>
            </a:extLst>
          </p:cNvPr>
          <p:cNvSpPr txBox="1"/>
          <p:nvPr/>
        </p:nvSpPr>
        <p:spPr>
          <a:xfrm>
            <a:off x="11747656" y="1668648"/>
            <a:ext cx="3175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0CB8A-5287-4C87-9C7A-1D5F76948BE9}"/>
              </a:ext>
            </a:extLst>
          </p:cNvPr>
          <p:cNvSpPr txBox="1"/>
          <p:nvPr/>
        </p:nvSpPr>
        <p:spPr>
          <a:xfrm>
            <a:off x="11747655" y="2166857"/>
            <a:ext cx="3175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13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3801BF-514A-4239-A27B-B36C4427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16" y="4058514"/>
            <a:ext cx="9963576" cy="194172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Affine</a:t>
            </a:r>
            <a:r>
              <a:rPr lang="ko-KR" altLang="en-US" dirty="0"/>
              <a:t>과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계층을 각각의 순서에 맞게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Forward </a:t>
            </a:r>
            <a:r>
              <a:rPr lang="ko-KR" altLang="en-US" dirty="0"/>
              <a:t>방향 </a:t>
            </a:r>
            <a:r>
              <a:rPr lang="en-US" altLang="ko-KR" dirty="0"/>
              <a:t>output </a:t>
            </a:r>
            <a:r>
              <a:rPr lang="ko-KR" altLang="en-US" dirty="0"/>
              <a:t>을 저장합니다</a:t>
            </a:r>
            <a:r>
              <a:rPr lang="en-US" altLang="ko-KR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1. 1 Predict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EB79E2-4CB4-45B9-AE69-BFF275DC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6" y="1425261"/>
            <a:ext cx="4058615" cy="12909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3859E1-4301-43FC-9160-9CD47BC8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89" y="1373824"/>
            <a:ext cx="6684131" cy="1629257"/>
          </a:xfrm>
          <a:prstGeom prst="rect">
            <a:avLst/>
          </a:prstGeom>
        </p:spPr>
      </p:pic>
      <p:sp>
        <p:nvSpPr>
          <p:cNvPr id="12" name="화살표: U자형 11">
            <a:extLst>
              <a:ext uri="{FF2B5EF4-FFF2-40B4-BE49-F238E27FC236}">
                <a16:creationId xmlns:a16="http://schemas.microsoft.com/office/drawing/2014/main" id="{9CC5A5D0-3BA3-4BC2-A70B-FDEF8B58604F}"/>
              </a:ext>
            </a:extLst>
          </p:cNvPr>
          <p:cNvSpPr/>
          <p:nvPr/>
        </p:nvSpPr>
        <p:spPr>
          <a:xfrm flipH="1" flipV="1">
            <a:off x="2176912" y="2716169"/>
            <a:ext cx="4706754" cy="722061"/>
          </a:xfrm>
          <a:prstGeom prst="uturnArrow">
            <a:avLst>
              <a:gd name="adj1" fmla="val 5562"/>
              <a:gd name="adj2" fmla="val 25000"/>
              <a:gd name="adj3" fmla="val 25608"/>
              <a:gd name="adj4" fmla="val 43750"/>
              <a:gd name="adj5" fmla="val 10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21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3801BF-514A-4239-A27B-B36C4427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44" y="4453477"/>
            <a:ext cx="9963576" cy="118402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계층의 출력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즉 </a:t>
            </a:r>
            <a:r>
              <a:rPr lang="en-US" altLang="ko-KR" dirty="0"/>
              <a:t>Cross Entropy</a:t>
            </a:r>
            <a:r>
              <a:rPr lang="ko-KR" altLang="en-US" dirty="0"/>
              <a:t>를 통해 구한 </a:t>
            </a:r>
            <a:r>
              <a:rPr lang="en-US" altLang="ko-KR" dirty="0"/>
              <a:t>Loss</a:t>
            </a:r>
            <a:r>
              <a:rPr lang="ko-KR" altLang="en-US" dirty="0"/>
              <a:t>값을 </a:t>
            </a:r>
            <a:r>
              <a:rPr lang="ko-KR" altLang="en-US" dirty="0" err="1"/>
              <a:t>리턴합니다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3. 1. 2 </a:t>
            </a:r>
            <a:r>
              <a:rPr lang="en-US" altLang="ko-KR" dirty="0" err="1"/>
              <a:t>Softmax</a:t>
            </a:r>
            <a:r>
              <a:rPr lang="en-US" altLang="ko-KR" dirty="0"/>
              <a:t> with Loss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EB79E2-4CB4-45B9-AE69-BFF275DC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29" y="1695886"/>
            <a:ext cx="4058615" cy="1290908"/>
          </a:xfrm>
          <a:prstGeom prst="rect">
            <a:avLst/>
          </a:prstGeom>
        </p:spPr>
      </p:pic>
      <p:sp>
        <p:nvSpPr>
          <p:cNvPr id="12" name="화살표: U자형 11">
            <a:extLst>
              <a:ext uri="{FF2B5EF4-FFF2-40B4-BE49-F238E27FC236}">
                <a16:creationId xmlns:a16="http://schemas.microsoft.com/office/drawing/2014/main" id="{9CC5A5D0-3BA3-4BC2-A70B-FDEF8B58604F}"/>
              </a:ext>
            </a:extLst>
          </p:cNvPr>
          <p:cNvSpPr/>
          <p:nvPr/>
        </p:nvSpPr>
        <p:spPr>
          <a:xfrm flipH="1" flipV="1">
            <a:off x="2821805" y="2986794"/>
            <a:ext cx="4706754" cy="722061"/>
          </a:xfrm>
          <a:prstGeom prst="uturnArrow">
            <a:avLst>
              <a:gd name="adj1" fmla="val 5562"/>
              <a:gd name="adj2" fmla="val 25000"/>
              <a:gd name="adj3" fmla="val 25608"/>
              <a:gd name="adj4" fmla="val 43750"/>
              <a:gd name="adj5" fmla="val 10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89AEB1-F77D-409D-854D-98D446E37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76" y="2658041"/>
            <a:ext cx="4560207" cy="3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6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3801BF-514A-4239-A27B-B36C4427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519792"/>
            <a:ext cx="10722205" cy="126427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 epoch </a:t>
            </a:r>
            <a:r>
              <a:rPr lang="ko-KR" altLang="en-US" dirty="0"/>
              <a:t>마다 </a:t>
            </a:r>
            <a:r>
              <a:rPr lang="en-US" altLang="ko-KR" dirty="0"/>
              <a:t>train data, test data </a:t>
            </a:r>
            <a:r>
              <a:rPr lang="ko-KR" altLang="en-US" dirty="0"/>
              <a:t>에 대한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accuracy</a:t>
            </a:r>
            <a:r>
              <a:rPr lang="ko-KR" altLang="en-US" dirty="0"/>
              <a:t>를 출력합니다</a:t>
            </a:r>
            <a:r>
              <a:rPr lang="en-US" altLang="ko-KR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Print Accuracy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58454F-38CD-47D2-A4C2-7B8F43F8B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6" t="71029" r="25076"/>
          <a:stretch/>
        </p:blipFill>
        <p:spPr>
          <a:xfrm>
            <a:off x="304799" y="1352597"/>
            <a:ext cx="7190733" cy="18505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5449FD-AB34-4B4F-B43E-6042F1D9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25" y="2356914"/>
            <a:ext cx="76866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4614ECB-A2D1-484E-812D-563D6350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834" y="1393449"/>
            <a:ext cx="3228975" cy="470535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4C64FA-BE06-4D50-9248-B2B470C7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5DD34B-41FB-42ED-9794-F07C1006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1D3412-2B30-4AAC-98F2-098C836F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5207573-AE0E-4D2D-99E1-A16239D2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와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결과 비교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BE0FA4-4E6E-48CB-8A25-20A37CC206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31422"/>
            <a:ext cx="42672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6E8161-68C1-4B53-9401-9766553F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626578"/>
            <a:ext cx="54006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ADA7B0-A133-4D48-8B0C-ADA72794283D}"/>
              </a:ext>
            </a:extLst>
          </p:cNvPr>
          <p:cNvSpPr txBox="1"/>
          <p:nvPr/>
        </p:nvSpPr>
        <p:spPr>
          <a:xfrm>
            <a:off x="6837147" y="5722831"/>
            <a:ext cx="746112" cy="23047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A33C5-C9D4-4BC5-9E4F-579CB553A057}"/>
              </a:ext>
            </a:extLst>
          </p:cNvPr>
          <p:cNvSpPr txBox="1"/>
          <p:nvPr/>
        </p:nvSpPr>
        <p:spPr>
          <a:xfrm>
            <a:off x="1405289" y="5565159"/>
            <a:ext cx="2165684" cy="38814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33E89-8EE0-4A19-8E21-27E0EA3AF3D5}"/>
              </a:ext>
            </a:extLst>
          </p:cNvPr>
          <p:cNvSpPr txBox="1"/>
          <p:nvPr/>
        </p:nvSpPr>
        <p:spPr>
          <a:xfrm>
            <a:off x="9102809" y="5550880"/>
            <a:ext cx="1846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Numpy</a:t>
            </a:r>
            <a:endParaRPr lang="en-US" altLang="ko-KR" sz="2000" dirty="0"/>
          </a:p>
          <a:p>
            <a:r>
              <a:rPr lang="en-US" altLang="ko-KR" sz="2000" dirty="0"/>
              <a:t>Test accuracy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AC7C5-A7B8-41C2-ABAB-A9215C32C7B5}"/>
              </a:ext>
            </a:extLst>
          </p:cNvPr>
          <p:cNvSpPr txBox="1"/>
          <p:nvPr/>
        </p:nvSpPr>
        <p:spPr>
          <a:xfrm>
            <a:off x="3570973" y="5550880"/>
            <a:ext cx="1846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pytorch</a:t>
            </a:r>
            <a:endParaRPr lang="en-US" altLang="ko-KR" sz="2000" dirty="0"/>
          </a:p>
          <a:p>
            <a:r>
              <a:rPr lang="en-US" altLang="ko-KR" sz="2000" dirty="0"/>
              <a:t>Test accuracy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805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4C64FA-BE06-4D50-9248-B2B470C7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5DD34B-41FB-42ED-9794-F07C1006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1D3412-2B30-4AAC-98F2-098C836F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5207573-AE0E-4D2D-99E1-A16239D2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와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결과 비교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AEC450EB-5106-45E9-A2DB-61DF0D3C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7607167" cy="53297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Weight </a:t>
            </a:r>
            <a:r>
              <a:rPr lang="en-US" altLang="ko-KR" b="0" i="0" dirty="0">
                <a:effectLst/>
              </a:rPr>
              <a:t>initialization </a:t>
            </a:r>
            <a:r>
              <a:rPr lang="ko-KR" altLang="en-US" b="0" i="0" dirty="0">
                <a:effectLst/>
              </a:rPr>
              <a:t>방식이 </a:t>
            </a:r>
            <a:r>
              <a:rPr lang="ko-KR" altLang="en-US" dirty="0"/>
              <a:t>다르기 때문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28F580-8245-4BB4-BF00-8C2C25B5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1814263"/>
            <a:ext cx="9115425" cy="2266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BC61A4-1213-41F8-9006-C4F65CF5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31" y="3646448"/>
            <a:ext cx="5855018" cy="2616240"/>
          </a:xfrm>
          <a:prstGeom prst="rect">
            <a:avLst/>
          </a:prstGeom>
        </p:spPr>
      </p:pic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947E37D5-3435-4F68-A64F-C1102BEACB5F}"/>
              </a:ext>
            </a:extLst>
          </p:cNvPr>
          <p:cNvSpPr txBox="1">
            <a:spLocks/>
          </p:cNvSpPr>
          <p:nvPr/>
        </p:nvSpPr>
        <p:spPr>
          <a:xfrm>
            <a:off x="3551722" y="5576716"/>
            <a:ext cx="4854489" cy="532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914400" algn="l"/>
                <a:tab pos="2103120" algn="l"/>
              </a:tabLst>
              <a:defRPr sz="32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i="0" dirty="0" err="1">
                <a:effectLst/>
                <a:latin typeface="Noto Sans"/>
              </a:rPr>
              <a:t>torch.nn.Linear</a:t>
            </a:r>
            <a:r>
              <a:rPr lang="en-US" altLang="ko-KR" i="0" dirty="0">
                <a:effectLst/>
                <a:latin typeface="Noto Sans"/>
              </a:rPr>
              <a:t>() </a:t>
            </a:r>
            <a:r>
              <a:rPr lang="ko-KR" altLang="en-US" dirty="0">
                <a:latin typeface="Noto Sans"/>
              </a:rPr>
              <a:t>함수 내부</a:t>
            </a:r>
            <a:r>
              <a:rPr lang="en-US" altLang="ko-KR" i="0" dirty="0">
                <a:effectLst/>
                <a:latin typeface="Noto Sans"/>
              </a:rPr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94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4C64FA-BE06-4D50-9248-B2B470C7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5DD34B-41FB-42ED-9794-F07C1006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1D3412-2B30-4AAC-98F2-098C836F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5207573-AE0E-4D2D-99E1-A16239D2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와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결과 비교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AEC450EB-5106-45E9-A2DB-61DF0D3C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7607167" cy="53297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Optimizer</a:t>
            </a:r>
            <a:r>
              <a:rPr lang="ko-KR" altLang="en-US" dirty="0"/>
              <a:t>의 차이</a:t>
            </a:r>
          </a:p>
        </p:txBody>
      </p: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947E37D5-3435-4F68-A64F-C1102BEACB5F}"/>
              </a:ext>
            </a:extLst>
          </p:cNvPr>
          <p:cNvSpPr txBox="1">
            <a:spLocks/>
          </p:cNvSpPr>
          <p:nvPr/>
        </p:nvSpPr>
        <p:spPr>
          <a:xfrm>
            <a:off x="368165" y="3155953"/>
            <a:ext cx="4854489" cy="532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914400" algn="l"/>
                <a:tab pos="2103120" algn="l"/>
              </a:tabLst>
              <a:defRPr sz="32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i="0" dirty="0">
                <a:effectLst/>
                <a:latin typeface="Noto Sans"/>
              </a:rPr>
              <a:t>불완전한 </a:t>
            </a:r>
            <a:r>
              <a:rPr lang="en-US" altLang="ko-KR" dirty="0">
                <a:latin typeface="Noto Sans"/>
              </a:rPr>
              <a:t>SGD</a:t>
            </a:r>
            <a:r>
              <a:rPr lang="en-US" altLang="ko-KR" i="0" dirty="0">
                <a:effectLst/>
                <a:latin typeface="Noto Sans"/>
              </a:rPr>
              <a:t>  vs ADAM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143A3-9F9C-41A3-905E-310996BD1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5" y="1870829"/>
            <a:ext cx="8486775" cy="1152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2A3F2E-871C-4945-80A5-F547E39C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22" y="3904071"/>
            <a:ext cx="70199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2F7292-85DA-49E8-9A54-AF90DD82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11578282" cy="488774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간단한 계층 구현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A9CF9-2256-4DA0-A17C-4362F93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1FAC6-ACC3-4EBE-AB7D-1CC9C65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01955-5D73-491C-9249-A179EA6A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EC6EF15-977E-4562-9718-9896B450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2B8C6-2AAE-47D3-BA2B-9B1C8E58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67" y="1695053"/>
            <a:ext cx="7458075" cy="46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ADF79-00F3-4781-9EE2-429C0935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036"/>
            <a:ext cx="10515600" cy="2522525"/>
          </a:xfrm>
        </p:spPr>
        <p:txBody>
          <a:bodyPr/>
          <a:lstStyle/>
          <a:p>
            <a:r>
              <a:rPr lang="en-US" altLang="ko-KR" sz="5400" dirty="0"/>
              <a:t>MLP </a:t>
            </a:r>
            <a:r>
              <a:rPr lang="ko-KR" altLang="en-US" sz="5400" dirty="0"/>
              <a:t>모델을 사용한 </a:t>
            </a:r>
            <a:br>
              <a:rPr lang="en-US" altLang="ko-KR" sz="5400" dirty="0"/>
            </a:br>
            <a:r>
              <a:rPr lang="en-US" altLang="ko-KR" sz="5400" dirty="0"/>
              <a:t>MNIST </a:t>
            </a:r>
            <a:r>
              <a:rPr lang="en-US" altLang="ko-KR" sz="5400" b="0" i="0" dirty="0">
                <a:effectLst/>
                <a:latin typeface="Segoe UI" panose="020B0502040204020203" pitchFamily="34" charset="0"/>
              </a:rPr>
              <a:t>Classification</a:t>
            </a:r>
            <a:endParaRPr lang="ko-KR" altLang="en-US" sz="48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5980B-1CBA-41D8-8DE8-E4E331FA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B028-70D0-4F99-B002-B52978369B09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74237-BF8E-46E5-AFCA-54A4F149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67BBB-359A-4AA1-BA3D-5B62AFD0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8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2F7292-85DA-49E8-9A54-AF90DD82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11578282" cy="48877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계층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A9CF9-2256-4DA0-A17C-4362F93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1FAC6-ACC3-4EBE-AB7D-1CC9C65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01955-5D73-491C-9249-A179EA6A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EC6EF15-977E-4562-9718-9896B450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CA7E3B-A7F0-4C95-A9E0-82CA68B5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12" y="3490913"/>
            <a:ext cx="6998725" cy="2090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D52FF-409D-493F-8595-B4828E59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707" y="1837398"/>
            <a:ext cx="2896211" cy="4144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56CBC-A8D4-4A20-8BB2-B622852E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44" y="2263218"/>
            <a:ext cx="2505075" cy="1047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D1FCC9-69F6-43B8-B5B8-ED57505E2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310843"/>
            <a:ext cx="2381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61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2F7292-85DA-49E8-9A54-AF90DD82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11578282" cy="48877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Sigmoid </a:t>
            </a:r>
            <a:r>
              <a:rPr lang="ko-KR" altLang="en-US" dirty="0"/>
              <a:t>계층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A9CF9-2256-4DA0-A17C-4362F93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1FAC6-ACC3-4EBE-AB7D-1CC9C65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01955-5D73-491C-9249-A179EA6A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EC6EF15-977E-4562-9718-9896B450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AC6B32-0CCE-4B8F-944F-DA3344B02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2" t="8489" r="13393" b="5502"/>
          <a:stretch/>
        </p:blipFill>
        <p:spPr>
          <a:xfrm>
            <a:off x="628105" y="1984705"/>
            <a:ext cx="6553746" cy="4364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4B3D15-343C-42A3-A766-39774516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597" y="1447969"/>
            <a:ext cx="3393991" cy="158646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F50883-5377-4657-967D-15EFFB6CA0A0}"/>
              </a:ext>
            </a:extLst>
          </p:cNvPr>
          <p:cNvCxnSpPr/>
          <p:nvPr/>
        </p:nvCxnSpPr>
        <p:spPr>
          <a:xfrm>
            <a:off x="7305675" y="1762125"/>
            <a:ext cx="0" cy="4406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036114B-673A-4D54-A3A9-DFE985BA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597" y="3034432"/>
            <a:ext cx="4073996" cy="321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3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2F7292-85DA-49E8-9A54-AF90DD82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11578282" cy="48877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Affine</a:t>
            </a:r>
            <a:r>
              <a:rPr lang="ko-KR" altLang="en-US" dirty="0"/>
              <a:t>계층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A9CF9-2256-4DA0-A17C-4362F93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1FAC6-ACC3-4EBE-AB7D-1CC9C65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01955-5D73-491C-9249-A179EA6A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EC6EF15-977E-4562-9718-9896B450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F50883-5377-4657-967D-15EFFB6CA0A0}"/>
              </a:ext>
            </a:extLst>
          </p:cNvPr>
          <p:cNvCxnSpPr/>
          <p:nvPr/>
        </p:nvCxnSpPr>
        <p:spPr>
          <a:xfrm>
            <a:off x="7305675" y="1762125"/>
            <a:ext cx="0" cy="4406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EE87171-F2A7-4B5C-88F2-D9860AA1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48" y="1862043"/>
            <a:ext cx="5982261" cy="3133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B57C34-29DB-4144-8562-08DD364B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9" y="4844570"/>
            <a:ext cx="3105150" cy="1133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C12A75-BDBC-48E3-99DA-982B7951A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510" y="1762125"/>
            <a:ext cx="3506444" cy="30563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263DB5-66CC-4C93-8E43-A82FA2B1C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546" y="4411011"/>
            <a:ext cx="3370601" cy="1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7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2F7292-85DA-49E8-9A54-AF90DD82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11578282" cy="48877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A9CF9-2256-4DA0-A17C-4362F93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1FAC6-ACC3-4EBE-AB7D-1CC9C65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01955-5D73-491C-9249-A179EA6A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EC6EF15-977E-4562-9718-9896B450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2B9470-B3B3-44C6-B804-E77EE3B4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07" y="2105024"/>
            <a:ext cx="4903042" cy="3824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80E817-C8AE-4DC1-A4D3-DBD0FFF3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06" y="2834404"/>
            <a:ext cx="6069217" cy="29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2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2F7292-85DA-49E8-9A54-AF90DD82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11578282" cy="48877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A9CF9-2256-4DA0-A17C-4362F93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1FAC6-ACC3-4EBE-AB7D-1CC9C65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01955-5D73-491C-9249-A179EA6A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EC6EF15-977E-4562-9718-9896B450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96CF2C-C31E-47E0-8082-D44F1D439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3" t="12113" r="15292" b="18833"/>
          <a:stretch/>
        </p:blipFill>
        <p:spPr>
          <a:xfrm>
            <a:off x="2397209" y="2082800"/>
            <a:ext cx="67056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86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2F7292-85DA-49E8-9A54-AF90DD82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11578282" cy="48877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A9CF9-2256-4DA0-A17C-4362F93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1FAC6-ACC3-4EBE-AB7D-1CC9C65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01955-5D73-491C-9249-A179EA6A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EC6EF15-977E-4562-9718-9896B450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61AE38-ECF9-4040-A35D-3147E3976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9" t="4167" r="4861" b="7315"/>
          <a:stretch/>
        </p:blipFill>
        <p:spPr>
          <a:xfrm>
            <a:off x="2405062" y="1691418"/>
            <a:ext cx="7539038" cy="46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25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2F7292-85DA-49E8-9A54-AF90DD82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11578282" cy="48877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A9CF9-2256-4DA0-A17C-4362F93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1FAC6-ACC3-4EBE-AB7D-1CC9C65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01955-5D73-491C-9249-A179EA6A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EC6EF15-977E-4562-9718-9896B450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29C3B-09ED-45E7-9083-220DBE09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 t="2884" r="5990" b="14722"/>
          <a:stretch/>
        </p:blipFill>
        <p:spPr>
          <a:xfrm>
            <a:off x="2311485" y="1803516"/>
            <a:ext cx="7564910" cy="43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6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2F7292-85DA-49E8-9A54-AF90DD82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1284"/>
            <a:ext cx="11578282" cy="48877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A9CF9-2256-4DA0-A17C-4362F93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1FAC6-ACC3-4EBE-AB7D-1CC9C65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01955-5D73-491C-9249-A179EA6A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EC6EF15-977E-4562-9718-9896B450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D60C08-6230-4E5F-A746-D315FA3A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60" y="2019300"/>
            <a:ext cx="4947360" cy="40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34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F6605-1027-4515-914A-90B8F6DDF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27" y="1005247"/>
            <a:ext cx="10515600" cy="2852737"/>
          </a:xfrm>
        </p:spPr>
        <p:txBody>
          <a:bodyPr/>
          <a:lstStyle/>
          <a:p>
            <a:r>
              <a:rPr lang="ko-KR" altLang="en-US" dirty="0">
                <a:cs typeface="Arial"/>
              </a:rPr>
              <a:t>CNN MNIST 구현</a:t>
            </a:r>
            <a:endParaRPr lang="ko-KR" altLang="en-US" dirty="0" err="1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25D659-DAE4-4147-A5B1-ECEBBAC8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B028-70D0-4F99-B002-B52978369B09}" type="datetime5">
              <a:rPr lang="en-US" altLang="ko-KR" smtClean="0"/>
              <a:t>25-Sep-20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7E16F-FD5E-47D7-8DED-A1080733B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1170E-96F1-462C-9FEE-B3B9412C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77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>
            <a:extLst>
              <a:ext uri="{FF2B5EF4-FFF2-40B4-BE49-F238E27FC236}">
                <a16:creationId xmlns:a16="http://schemas.microsoft.com/office/drawing/2014/main" id="{CC675B7B-B675-4B50-B781-CAB257C9F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3131" y="2334174"/>
            <a:ext cx="5810071" cy="2769080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72BB2B-8E5F-4297-B12C-9777F115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58218B-F4B9-4AA5-B411-53E39931C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F5AE13-3F97-45C1-BA76-C0CC4015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A926854-4990-4DB8-BA4F-059B513E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위치 정보 포함한 데이터 표현 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47E73812-8DDA-43B3-8075-DEFCF49A8631}"/>
              </a:ext>
            </a:extLst>
          </p:cNvPr>
          <p:cNvSpPr txBox="1">
            <a:spLocks/>
          </p:cNvSpPr>
          <p:nvPr/>
        </p:nvSpPr>
        <p:spPr>
          <a:xfrm>
            <a:off x="759963" y="2777916"/>
            <a:ext cx="4980317" cy="24634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914400" algn="l"/>
                <a:tab pos="2103120" algn="l"/>
              </a:tabLst>
              <a:defRPr sz="32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020" indent="-287020"/>
            <a:r>
              <a:rPr lang="ko-KR" altLang="en-US" dirty="0">
                <a:cs typeface="Arial"/>
              </a:rPr>
              <a:t>지금까지 신경망은 데이터 구성 요소의 특징을 고려하지 않음.</a:t>
            </a:r>
            <a:endParaRPr lang="ko-KR" altLang="en-US" dirty="0" err="1">
              <a:cs typeface="Arial"/>
            </a:endParaRPr>
          </a:p>
          <a:p>
            <a:pPr marL="287020" indent="-287020"/>
            <a:r>
              <a:rPr lang="ko-KR" altLang="en-US" dirty="0">
                <a:cs typeface="Arial"/>
              </a:rPr>
              <a:t>이 두개 데이터를 넣으면 같은 학습결과가 나옴.</a:t>
            </a:r>
          </a:p>
        </p:txBody>
      </p:sp>
      <p:pic>
        <p:nvPicPr>
          <p:cNvPr id="10" name="그림 10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63C5C920-301D-4E8F-93E5-A54392E5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659" y="4215262"/>
            <a:ext cx="22193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7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5980B-1CBA-41D8-8DE8-E4E331FA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B028-70D0-4F99-B002-B52978369B09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74237-BF8E-46E5-AFCA-54A4F149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67BBB-359A-4AA1-BA3D-5B62AFD0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CF74C62-A55F-4E7D-8178-DE511EB9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442203"/>
            <a:ext cx="6885878" cy="5817895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D56B1560-E95A-4F61-8687-7D421CB28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49" y="1822387"/>
            <a:ext cx="581025" cy="3057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F4B67A-F3D4-4E98-AF3B-685247D7B3BE}"/>
              </a:ext>
            </a:extLst>
          </p:cNvPr>
          <p:cNvSpPr txBox="1"/>
          <p:nvPr/>
        </p:nvSpPr>
        <p:spPr>
          <a:xfrm>
            <a:off x="9588392" y="3027983"/>
            <a:ext cx="92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Lelu</a:t>
            </a:r>
            <a:r>
              <a:rPr lang="en-US" altLang="ko-KR" dirty="0"/>
              <a:t> Layer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05D6E0-661A-4AB7-A27B-D1D76D016F05}"/>
              </a:ext>
            </a:extLst>
          </p:cNvPr>
          <p:cNvSpPr txBox="1"/>
          <p:nvPr/>
        </p:nvSpPr>
        <p:spPr>
          <a:xfrm>
            <a:off x="9597422" y="1851488"/>
            <a:ext cx="96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Affine</a:t>
            </a:r>
          </a:p>
          <a:p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6DEAB-8E3C-4AEA-84C8-9EA43A06D419}"/>
              </a:ext>
            </a:extLst>
          </p:cNvPr>
          <p:cNvSpPr txBox="1"/>
          <p:nvPr/>
        </p:nvSpPr>
        <p:spPr>
          <a:xfrm>
            <a:off x="9497574" y="4088312"/>
            <a:ext cx="1919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with Cross Entropy</a:t>
            </a:r>
          </a:p>
          <a:p>
            <a:r>
              <a:rPr lang="en-US" altLang="ko-KR" dirty="0"/>
              <a:t>Layer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99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0CF9CD-4391-4CAE-A574-CB4D5838B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dirty="0">
                <a:ea typeface="+mn-lt"/>
                <a:cs typeface="+mn-lt"/>
              </a:rPr>
              <a:t>주변의 특징 정보를 추가해 데이터의 특징 차원을 늘림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altLang="en-US" dirty="0">
              <a:cs typeface="Arial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743033-8677-4026-805A-58656D50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9EC618-151E-4D5E-9E2D-9066191E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7F781F-A577-471B-A964-DC31EAE8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E460598-4BDD-4360-A593-7C1FA323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공간 정보 인코딩 </a:t>
            </a:r>
            <a:endParaRPr lang="ko-KR" altLang="en-US" dirty="0"/>
          </a:p>
        </p:txBody>
      </p:sp>
      <p:pic>
        <p:nvPicPr>
          <p:cNvPr id="7" name="그림 7" descr="시계, 그리기, 방이(가) 표시된 사진&#10;&#10;자동 생성된 설명">
            <a:extLst>
              <a:ext uri="{FF2B5EF4-FFF2-40B4-BE49-F238E27FC236}">
                <a16:creationId xmlns:a16="http://schemas.microsoft.com/office/drawing/2014/main" id="{3EDC5B92-2C68-4BC3-8CA5-4ACB164A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80" y="2401762"/>
            <a:ext cx="9730596" cy="29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82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1939C3-0E84-473E-BCA0-284F8B449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altLang="en-US" dirty="0">
                <a:cs typeface="Arial"/>
              </a:rPr>
              <a:t>1. 한개의 특징을 잡은 후 주변 정보의 평균으로 나타낸다. 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2. 상하좌우 4개 또는 수직 2개의 정보의 평균을 이용한다. 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3. 위아래의 차를 이용하여 인코딩을 한다.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7D4398-632F-48FD-AEDF-7774D7F6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2125B7-2FAC-4598-9798-66310245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E5AA42-921A-4B05-BD37-2627481A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2AFA689-AAED-4ADC-9521-DDE27D12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인코딩 방식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228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4">
            <a:extLst>
              <a:ext uri="{FF2B5EF4-FFF2-40B4-BE49-F238E27FC236}">
                <a16:creationId xmlns:a16="http://schemas.microsoft.com/office/drawing/2014/main" id="{A1C64B3A-A8EB-497A-A2FE-4AEB77BCE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" y="1851622"/>
            <a:ext cx="11578282" cy="3762941"/>
          </a:xfr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BB3D7A-C815-4863-8300-51EFB564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033210-70B3-4B55-B084-56FD83B7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13D4B9-5591-4C29-8CA1-21691833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dirty="0" smtClean="0"/>
              <a:pPr>
                <a:spcAft>
                  <a:spcPts val="600"/>
                </a:spcAft>
              </a:pPr>
              <a:t>32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10A5C33-D0B0-4265-B319-359C55BE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합성 곱 연산</a:t>
            </a:r>
            <a:endParaRPr lang="ko-KR" altLang="en-US" dirty="0" err="1">
              <a:cs typeface="Arial"/>
            </a:endParaRP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0C1A4969-4F40-4896-985B-CAE1056F31B6}"/>
              </a:ext>
            </a:extLst>
          </p:cNvPr>
          <p:cNvSpPr txBox="1">
            <a:spLocks/>
          </p:cNvSpPr>
          <p:nvPr/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914400" algn="l"/>
                <a:tab pos="2103120" algn="l"/>
              </a:tabLst>
              <a:defRPr sz="32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020" indent="-287020"/>
            <a:r>
              <a:rPr lang="ko-KR" altLang="en-US" dirty="0" err="1">
                <a:cs typeface="Arial"/>
              </a:rPr>
              <a:t>컨볼루션은</a:t>
            </a:r>
            <a:r>
              <a:rPr lang="ko-KR" altLang="en-US" dirty="0">
                <a:cs typeface="Arial"/>
              </a:rPr>
              <a:t> 주변 정보를 인코딩하는 방법이다. </a:t>
            </a:r>
          </a:p>
        </p:txBody>
      </p:sp>
    </p:spTree>
    <p:extLst>
      <p:ext uri="{BB962C8B-B14F-4D97-AF65-F5344CB8AC3E}">
        <p14:creationId xmlns:p14="http://schemas.microsoft.com/office/powerpoint/2010/main" val="3537900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보는, 사진, 생활, 앉아있는이(가) 표시된 사진&#10;&#10;자동 생성된 설명">
            <a:extLst>
              <a:ext uri="{FF2B5EF4-FFF2-40B4-BE49-F238E27FC236}">
                <a16:creationId xmlns:a16="http://schemas.microsoft.com/office/drawing/2014/main" id="{62951BE0-26ED-4CD4-B54B-F038CBC72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" y="1576638"/>
            <a:ext cx="11578282" cy="4312909"/>
          </a:xfr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3CAB4F-7E73-4432-AA5A-AC334B8B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9DEE98-ADE5-4861-BF1A-8CAD5169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600FCB-3733-4DEB-A077-7F266A833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32C696B-DE90-42CB-9FBA-4C5DBF8B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밝기 차이를 인코딩하는 필터</a:t>
            </a:r>
            <a:endParaRPr lang="ko-KR" altLang="en-US" dirty="0" err="1"/>
          </a:p>
        </p:txBody>
      </p:sp>
    </p:spTree>
    <p:extLst>
      <p:ext uri="{BB962C8B-B14F-4D97-AF65-F5344CB8AC3E}">
        <p14:creationId xmlns:p14="http://schemas.microsoft.com/office/powerpoint/2010/main" val="1180818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DA4FC83C-61CA-42BA-9DE2-3237ED6F3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032" y="1289222"/>
            <a:ext cx="10077816" cy="4887741"/>
          </a:xfr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06A3E1-D03B-4E64-83A3-CB21E429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A56DD6-3ECA-4C2D-B78A-8482000F8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A3FCBD-D62F-4EC6-B81E-19F5CC5C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34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0415B9-11C6-4506-8175-F3E4BA63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 anchor="ctr">
            <a:normAutofit/>
          </a:bodyPr>
          <a:lstStyle/>
          <a:p>
            <a:r>
              <a:rPr lang="ko-KR" altLang="en-US"/>
              <a:t>입력 영상의 기하학적 특징 파악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290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사진, 여자, 건물, 오래된이(가) 표시된 사진&#10;&#10;자동 생성된 설명">
            <a:extLst>
              <a:ext uri="{FF2B5EF4-FFF2-40B4-BE49-F238E27FC236}">
                <a16:creationId xmlns:a16="http://schemas.microsoft.com/office/drawing/2014/main" id="{797A090F-8F68-465C-B7EF-17F008F39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7631"/>
          <a:stretch/>
        </p:blipFill>
        <p:spPr>
          <a:xfrm>
            <a:off x="937403" y="1864315"/>
            <a:ext cx="10298698" cy="4327025"/>
          </a:xfr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8F78CC-3E35-455A-80E7-E445265A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7672EF-39F3-493B-B8BE-10DE0520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F3E8D2-67A7-42A6-8725-3018638A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35</a:t>
            </a:fld>
            <a:endParaRPr lang="ko-KR" altLang="en-US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03DF1139-9BCA-4857-812E-D4D89C97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/>
          <a:lstStyle/>
          <a:p>
            <a:r>
              <a:rPr lang="ko-KR" altLang="en-US" dirty="0">
                <a:cs typeface="Arial"/>
              </a:rPr>
              <a:t>평균 </a:t>
            </a:r>
            <a:r>
              <a:rPr lang="ko-KR" altLang="en-US" dirty="0" err="1">
                <a:cs typeface="Arial"/>
              </a:rPr>
              <a:t>컨볼루션</a:t>
            </a:r>
            <a:r>
              <a:rPr lang="ko-KR" altLang="en-US" dirty="0">
                <a:cs typeface="Arial"/>
              </a:rPr>
              <a:t> 필터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387C70B-D8C8-4592-AF85-651A0E75F9AF}"/>
              </a:ext>
            </a:extLst>
          </p:cNvPr>
          <p:cNvSpPr txBox="1">
            <a:spLocks/>
          </p:cNvSpPr>
          <p:nvPr/>
        </p:nvSpPr>
        <p:spPr>
          <a:xfrm>
            <a:off x="874142" y="1299127"/>
            <a:ext cx="10442471" cy="562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4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cs typeface="Arial"/>
              </a:rPr>
              <a:t>영상을 흐리게, 노이즈 제거</a:t>
            </a:r>
          </a:p>
        </p:txBody>
      </p:sp>
    </p:spTree>
    <p:extLst>
      <p:ext uri="{BB962C8B-B14F-4D97-AF65-F5344CB8AC3E}">
        <p14:creationId xmlns:p14="http://schemas.microsoft.com/office/powerpoint/2010/main" val="3320813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사진, 다른, 여자, 시계이(가) 표시된 사진&#10;&#10;자동 생성된 설명">
            <a:extLst>
              <a:ext uri="{FF2B5EF4-FFF2-40B4-BE49-F238E27FC236}">
                <a16:creationId xmlns:a16="http://schemas.microsoft.com/office/drawing/2014/main" id="{8B2D3A95-EBB8-4DC9-8C81-839EB5D69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62" y="2012032"/>
            <a:ext cx="11586532" cy="4189742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D2E8F2-B591-47F4-BB37-3FA04D1D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86D89-D8CB-4DFB-B4E7-EA3D5ACC9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3D0AC-7F78-432F-81F0-568DCCE3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334152D-81B8-4593-BFF9-027E5C61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cs typeface="Arial"/>
              </a:rPr>
              <a:t>엣지</a:t>
            </a:r>
            <a:r>
              <a:rPr lang="ko-KR" altLang="en-US" dirty="0">
                <a:cs typeface="Arial"/>
              </a:rPr>
              <a:t> </a:t>
            </a:r>
            <a:r>
              <a:rPr lang="ko-KR" altLang="en-US" dirty="0" err="1">
                <a:cs typeface="Arial"/>
              </a:rPr>
              <a:t>컨볼루션</a:t>
            </a:r>
            <a:r>
              <a:rPr lang="ko-KR" altLang="en-US" dirty="0">
                <a:cs typeface="Arial"/>
              </a:rPr>
              <a:t> 필터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86AAF021-40BB-4F7A-8EA9-02AE8B859BAA}"/>
              </a:ext>
            </a:extLst>
          </p:cNvPr>
          <p:cNvSpPr txBox="1">
            <a:spLocks/>
          </p:cNvSpPr>
          <p:nvPr/>
        </p:nvSpPr>
        <p:spPr>
          <a:xfrm>
            <a:off x="874142" y="1299127"/>
            <a:ext cx="10442471" cy="562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4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cs typeface="Arial"/>
              </a:rPr>
              <a:t>수평, 수직 </a:t>
            </a:r>
            <a:r>
              <a:rPr lang="ko-KR" altLang="en-US" dirty="0" err="1">
                <a:cs typeface="Arial"/>
              </a:rPr>
              <a:t>엣지</a:t>
            </a:r>
            <a:r>
              <a:rPr lang="ko-KR" altLang="en-US" dirty="0">
                <a:cs typeface="Arial"/>
              </a:rPr>
              <a:t> 검출에 유용</a:t>
            </a:r>
          </a:p>
        </p:txBody>
      </p:sp>
    </p:spTree>
    <p:extLst>
      <p:ext uri="{BB962C8B-B14F-4D97-AF65-F5344CB8AC3E}">
        <p14:creationId xmlns:p14="http://schemas.microsoft.com/office/powerpoint/2010/main" val="4056477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1E834CA-4201-4096-9C5F-93C8FA87B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altLang="en-US" dirty="0">
                <a:cs typeface="Arial"/>
              </a:rPr>
              <a:t>1. 필터 수가 많아지면 차원수가 늘어나, 계산 복잡도가 높아짐.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-&gt; 사람들이 만들어준 필터로 학습하는 것이 아닌 학습을 통해 필터를 </a:t>
            </a:r>
            <a:r>
              <a:rPr lang="ko-KR" altLang="en-US" dirty="0" err="1">
                <a:cs typeface="Arial"/>
              </a:rPr>
              <a:t>설계해야한다</a:t>
            </a:r>
            <a:r>
              <a:rPr lang="ko-KR" altLang="en-US" dirty="0">
                <a:cs typeface="Arial"/>
              </a:rPr>
              <a:t>. 이를 </a:t>
            </a:r>
            <a:r>
              <a:rPr lang="ko-KR" altLang="en-US" dirty="0" err="1">
                <a:cs typeface="Arial"/>
              </a:rPr>
              <a:t>컨벌루션</a:t>
            </a:r>
            <a:r>
              <a:rPr lang="ko-KR" altLang="en-US" dirty="0">
                <a:cs typeface="Arial"/>
              </a:rPr>
              <a:t> 신경망이라고 한다.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1AACE2-81E2-42EA-BA35-2B3C2028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1FA77-61B7-4709-A15B-6771F7F9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04A02B-938D-48E6-AD51-099DF532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771F872-C79F-484D-A7B0-CC08FC69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cs typeface="Arial"/>
              </a:rPr>
              <a:t>컨볼루션</a:t>
            </a:r>
            <a:r>
              <a:rPr lang="ko-KR" altLang="en-US" dirty="0">
                <a:cs typeface="Arial"/>
              </a:rPr>
              <a:t> 필터 설계 문제점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17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03F798-9DE4-4845-ACD1-F94279A9A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altLang="en-US" dirty="0">
                <a:cs typeface="Arial"/>
              </a:rPr>
              <a:t>지금까지는 이미지의 형태를 고려하지 않았다. </a:t>
            </a:r>
          </a:p>
          <a:p>
            <a:pPr marL="287020" indent="-287020"/>
            <a:endParaRPr lang="ko-KR" altLang="en-US" dirty="0">
              <a:cs typeface="Arial"/>
            </a:endParaRPr>
          </a:p>
          <a:p>
            <a:pPr marL="287020" indent="-287020"/>
            <a:r>
              <a:rPr lang="ko-KR" altLang="en-US" dirty="0" err="1">
                <a:cs typeface="Arial"/>
              </a:rPr>
              <a:t>컨벌루션</a:t>
            </a:r>
            <a:r>
              <a:rPr lang="ko-KR" altLang="en-US" dirty="0">
                <a:cs typeface="Arial"/>
              </a:rPr>
              <a:t> 신경망 : 물체의 방향과 크기가 바뀌어도 어려움 없이</a:t>
            </a:r>
            <a:endParaRPr lang="ko-KR">
              <a:cs typeface="Arial"/>
            </a:endParaRP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                                물체를 인식할 수 있다는 생물학적 근거에 기반.</a:t>
            </a:r>
          </a:p>
          <a:p>
            <a:pPr marL="287020" indent="-287020"/>
            <a:endParaRPr lang="ko-KR" altLang="en-US" dirty="0">
              <a:cs typeface="Arial"/>
            </a:endParaRPr>
          </a:p>
          <a:p>
            <a:pPr marL="287020" indent="-287020"/>
            <a:r>
              <a:rPr lang="ko-KR" altLang="en-US" dirty="0">
                <a:cs typeface="Arial"/>
              </a:rPr>
              <a:t>이미지로부터 직접 공간적 특징을 학습.</a:t>
            </a:r>
            <a:endParaRPr 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75C8A8-9B1A-4F96-A172-C669075E9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707793-28E3-4F19-A606-24DDB7BB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EBB21B-F6B7-4B78-ADF6-8CBB524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FF9F0A1-1617-4001-AADF-85375AC3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cs typeface="Arial"/>
              </a:rPr>
              <a:t>컨벌루션</a:t>
            </a:r>
            <a:r>
              <a:rPr lang="ko-KR" altLang="en-US" dirty="0">
                <a:cs typeface="Arial"/>
              </a:rPr>
              <a:t> 신경망이란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075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CE003E-FF99-431F-9B2D-8D4865DE4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에서는 새로운 합성 곱 계층과 </a:t>
            </a:r>
            <a:r>
              <a:rPr lang="ko-KR" altLang="en-US" dirty="0" err="1"/>
              <a:t>풀링</a:t>
            </a:r>
            <a:r>
              <a:rPr lang="ko-KR" altLang="en-US" dirty="0"/>
              <a:t> 계층 추가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76A8E-A68F-422B-A171-A8CE1EDE6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6CEBCC-CC8E-43D6-A688-220B5DC7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39B73-4796-462D-84B5-685B2340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4AD5D31-1F8D-4A50-90EA-CA916FE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</a:t>
            </a:r>
            <a:r>
              <a:rPr lang="ko-KR" altLang="en-US" dirty="0"/>
              <a:t>계층 </a:t>
            </a:r>
            <a:r>
              <a:rPr lang="en-US" altLang="ko-KR" dirty="0"/>
              <a:t>VS CNN </a:t>
            </a:r>
            <a:r>
              <a:rPr lang="ko-KR" altLang="en-US" dirty="0"/>
              <a:t>계층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41E78D-5637-4E9E-ABA5-26957A1AF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13" y="1319946"/>
            <a:ext cx="9297054" cy="2109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4D0E02-DDE9-4543-A363-EFD2B39B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13" y="3978592"/>
            <a:ext cx="9184487" cy="21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3801BF-514A-4239-A27B-B36C4427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475" y="3955983"/>
            <a:ext cx="10453035" cy="239298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mnist</a:t>
            </a:r>
            <a:r>
              <a:rPr lang="en-US" altLang="ko-KR" dirty="0"/>
              <a:t> data</a:t>
            </a:r>
            <a:r>
              <a:rPr lang="ko-KR" altLang="en-US" dirty="0"/>
              <a:t>를 읽어오고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iteration </a:t>
            </a:r>
            <a:r>
              <a:rPr lang="ko-KR" altLang="en-US" dirty="0"/>
              <a:t>수와 </a:t>
            </a:r>
            <a:r>
              <a:rPr lang="en-US" altLang="ko-KR" dirty="0"/>
              <a:t>batch size, learning rate, layer </a:t>
            </a:r>
            <a:r>
              <a:rPr lang="ko-KR" altLang="en-US" dirty="0"/>
              <a:t>별 </a:t>
            </a:r>
            <a:r>
              <a:rPr lang="en-US" altLang="ko-KR" dirty="0"/>
              <a:t>node </a:t>
            </a:r>
            <a:r>
              <a:rPr lang="ko-KR" altLang="en-US" dirty="0"/>
              <a:t>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 </a:t>
            </a:r>
            <a:r>
              <a:rPr lang="en-US" altLang="ko-KR" dirty="0"/>
              <a:t>parameter</a:t>
            </a:r>
            <a:r>
              <a:rPr lang="ko-KR" altLang="en-US" dirty="0"/>
              <a:t> 들을 설정 해 줍니다</a:t>
            </a:r>
            <a:r>
              <a:rPr lang="en-US" altLang="ko-KR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329584-D2DB-4E26-B3B7-EFB6BCA8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" y="1323975"/>
            <a:ext cx="11898681" cy="249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8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ED2689-AECF-4CED-BFB7-FEA7E1363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altLang="en-US" dirty="0" err="1">
                <a:cs typeface="Arial"/>
              </a:rPr>
              <a:t>컨볼루션</a:t>
            </a:r>
            <a:r>
              <a:rPr lang="ko-KR" altLang="en-US" dirty="0">
                <a:cs typeface="Arial"/>
              </a:rPr>
              <a:t> 신경망은 일반적으로 다층의 필터로 </a:t>
            </a:r>
            <a:r>
              <a:rPr lang="ko-KR" altLang="en-US" dirty="0" err="1">
                <a:cs typeface="Arial"/>
              </a:rPr>
              <a:t>구성되어있음</a:t>
            </a:r>
            <a:r>
              <a:rPr lang="ko-KR" altLang="en-US" dirty="0">
                <a:cs typeface="Arial"/>
              </a:rPr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3C94FD-C759-48EF-85FF-0E7096B5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3A96C0-774A-490F-88EE-F11D121B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E7382E-3D34-4CCC-896F-AE7EA437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E600102-104C-41CD-847C-93F4D764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cs typeface="Arial"/>
              </a:rPr>
              <a:t>컨볼루션</a:t>
            </a:r>
            <a:r>
              <a:rPr lang="ko-KR" altLang="en-US" dirty="0">
                <a:cs typeface="Arial"/>
              </a:rPr>
              <a:t> 계층 &amp; </a:t>
            </a:r>
            <a:r>
              <a:rPr lang="ko-KR" altLang="en-US" dirty="0" err="1">
                <a:cs typeface="Arial"/>
              </a:rPr>
              <a:t>풀링</a:t>
            </a:r>
            <a:r>
              <a:rPr lang="ko-KR" altLang="en-US" dirty="0">
                <a:cs typeface="Arial"/>
              </a:rPr>
              <a:t> 층</a:t>
            </a:r>
            <a:endParaRPr lang="ko-KR" altLang="en-US" dirty="0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04A5963C-70D3-4E73-B223-6115809F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31" y="2033791"/>
            <a:ext cx="9112369" cy="38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43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>
            <a:extLst>
              <a:ext uri="{FF2B5EF4-FFF2-40B4-BE49-F238E27FC236}">
                <a16:creationId xmlns:a16="http://schemas.microsoft.com/office/drawing/2014/main" id="{41DC6189-EFD0-4B5A-9C22-676AF09A1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" y="2556017"/>
            <a:ext cx="11578282" cy="3791886"/>
          </a:xfr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E1F658-999B-4D03-8FD5-F3448141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64D74D-C794-431F-97A5-D4ECCFBF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A468FD-9340-4399-AAA5-B33B75BD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41</a:t>
            </a:fld>
            <a:endParaRPr lang="ko-KR" altLang="en-US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EE563FC6-E673-4E1E-81FB-76EBFE28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/>
          <a:lstStyle/>
          <a:p>
            <a:r>
              <a:rPr lang="ko-KR" altLang="en-US" dirty="0" err="1">
                <a:cs typeface="Arial"/>
              </a:rPr>
              <a:t>컨벌루션</a:t>
            </a:r>
            <a:r>
              <a:rPr lang="ko-KR" altLang="en-US" dirty="0">
                <a:cs typeface="Arial"/>
              </a:rPr>
              <a:t> 필터 문제점 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8BD47D3-C5BD-4536-8F77-67BCED49D46B}"/>
              </a:ext>
            </a:extLst>
          </p:cNvPr>
          <p:cNvSpPr txBox="1">
            <a:spLocks/>
          </p:cNvSpPr>
          <p:nvPr/>
        </p:nvSpPr>
        <p:spPr>
          <a:xfrm>
            <a:off x="313426" y="1615429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4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cs typeface="Arial"/>
              </a:rPr>
              <a:t>컨벌루션</a:t>
            </a:r>
            <a:r>
              <a:rPr lang="ko-KR" altLang="en-US" dirty="0">
                <a:cs typeface="Arial"/>
              </a:rPr>
              <a:t> 신경망에서는 이러한 필터를 </a:t>
            </a:r>
            <a:r>
              <a:rPr lang="ko-KR" altLang="en-US" dirty="0" err="1">
                <a:cs typeface="Arial"/>
              </a:rPr>
              <a:t>여러번</a:t>
            </a:r>
            <a:r>
              <a:rPr lang="ko-KR" altLang="en-US" dirty="0">
                <a:cs typeface="Arial"/>
              </a:rPr>
              <a:t> 반복 수행 -&gt; 이미지의 크기가 </a:t>
            </a:r>
            <a:r>
              <a:rPr lang="ko-KR" altLang="en-US" dirty="0" err="1">
                <a:cs typeface="Arial"/>
              </a:rPr>
              <a:t>작아짐</a:t>
            </a:r>
            <a:r>
              <a:rPr lang="ko-KR" altLang="en-US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482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사진, 다른, 책, 디스플레이이(가) 표시된 사진&#10;&#10;자동 생성된 설명">
            <a:extLst>
              <a:ext uri="{FF2B5EF4-FFF2-40B4-BE49-F238E27FC236}">
                <a16:creationId xmlns:a16="http://schemas.microsoft.com/office/drawing/2014/main" id="{59CE9039-AAB2-4862-871E-4F17E4AE8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" y="1620056"/>
            <a:ext cx="11290735" cy="4226072"/>
          </a:xfr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BEA1E5-19EC-474A-AD05-43E1B896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DB15A7-1719-43E9-802F-5394E555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FEC9AD-5B59-4D94-8CF7-90F7C27A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42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C6145BC-BA4A-44BB-9EF6-C7751117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패딩을 이용해 문제점 개선</a:t>
            </a:r>
            <a:endParaRPr lang="ko-KR" altLang="en-US" err="1"/>
          </a:p>
        </p:txBody>
      </p:sp>
    </p:spTree>
    <p:extLst>
      <p:ext uri="{BB962C8B-B14F-4D97-AF65-F5344CB8AC3E}">
        <p14:creationId xmlns:p14="http://schemas.microsoft.com/office/powerpoint/2010/main" val="335347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사진, 화면, 모니터, 키보드이(가) 표시된 사진&#10;&#10;자동 생성된 설명">
            <a:extLst>
              <a:ext uri="{FF2B5EF4-FFF2-40B4-BE49-F238E27FC236}">
                <a16:creationId xmlns:a16="http://schemas.microsoft.com/office/drawing/2014/main" id="{2A669DDB-1EDC-44CC-8915-0F9A4110B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666" y="1289185"/>
            <a:ext cx="10097415" cy="4585889"/>
          </a:xfr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88ACC9-3504-4838-830A-B65D7C65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96491D-569E-4062-93E8-B29E5842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C542E5-6D31-434D-9B14-BB0EBBCE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43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F4BFB91-ED2F-4D96-819D-20520E7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 anchor="ctr">
            <a:normAutofit/>
          </a:bodyPr>
          <a:lstStyle/>
          <a:p>
            <a:r>
              <a:rPr lang="ko-KR" altLang="en-US" err="1"/>
              <a:t>스트라이드</a:t>
            </a:r>
            <a:r>
              <a:rPr lang="ko-KR" altLang="en-US"/>
              <a:t>  </a:t>
            </a:r>
            <a:endParaRPr lang="ko-KR" altLang="en-US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94E7D07-8BAC-4E1A-850A-36C1CF39F06C}"/>
              </a:ext>
            </a:extLst>
          </p:cNvPr>
          <p:cNvSpPr txBox="1">
            <a:spLocks/>
          </p:cNvSpPr>
          <p:nvPr/>
        </p:nvSpPr>
        <p:spPr>
          <a:xfrm>
            <a:off x="-635481" y="3196937"/>
            <a:ext cx="4447113" cy="1237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4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cs typeface="Arial"/>
              </a:rPr>
              <a:t>Stride</a:t>
            </a:r>
            <a:r>
              <a:rPr lang="ko-KR" altLang="en-US" sz="2400" dirty="0">
                <a:cs typeface="Arial"/>
              </a:rPr>
              <a:t> 가 커지면 </a:t>
            </a:r>
            <a:endParaRPr lang="ko-KR" sz="2400">
              <a:cs typeface="Arial"/>
            </a:endParaRPr>
          </a:p>
          <a:p>
            <a:r>
              <a:rPr lang="ko-KR" altLang="en-US" sz="2400" dirty="0">
                <a:cs typeface="Arial"/>
              </a:rPr>
              <a:t>데이터 크기가 줄어듦. </a:t>
            </a:r>
            <a:endParaRPr lang="ko-KR" sz="2400">
              <a:cs typeface="Arial"/>
            </a:endParaRPr>
          </a:p>
          <a:p>
            <a:r>
              <a:rPr lang="ko-KR" altLang="en-US" sz="2400" dirty="0">
                <a:cs typeface="Arial"/>
              </a:rPr>
              <a:t>보통 값을 1을 사용.</a:t>
            </a:r>
          </a:p>
        </p:txBody>
      </p:sp>
    </p:spTree>
    <p:extLst>
      <p:ext uri="{BB962C8B-B14F-4D97-AF65-F5344CB8AC3E}">
        <p14:creationId xmlns:p14="http://schemas.microsoft.com/office/powerpoint/2010/main" val="1730236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AF1FE-3D36-48AF-AADA-08933E59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6DA9B7-385A-42CF-8253-3C6B19DF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DA64-C26F-41CD-B65D-EBBECE79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F9C5264-2F84-4ED7-9A1E-290E651B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cs typeface="Arial"/>
              </a:rPr>
              <a:t>풀링</a:t>
            </a:r>
            <a:r>
              <a:rPr lang="ko-KR" altLang="en-US" dirty="0">
                <a:cs typeface="Arial"/>
              </a:rPr>
              <a:t> 계층(</a:t>
            </a:r>
            <a:r>
              <a:rPr lang="ko-KR" altLang="en-US" dirty="0" err="1">
                <a:cs typeface="Arial"/>
              </a:rPr>
              <a:t>Pooling</a:t>
            </a:r>
            <a:r>
              <a:rPr lang="ko-KR" altLang="en-US" dirty="0">
                <a:cs typeface="Arial"/>
              </a:rPr>
              <a:t> </a:t>
            </a:r>
            <a:r>
              <a:rPr lang="ko-KR" altLang="en-US" dirty="0" err="1">
                <a:cs typeface="Arial"/>
              </a:rPr>
              <a:t>Layer</a:t>
            </a:r>
            <a:r>
              <a:rPr lang="ko-KR" altLang="en-US" dirty="0">
                <a:cs typeface="Arial"/>
              </a:rPr>
              <a:t>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9F53079-C040-496B-B0CF-0BDAA840D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altLang="en-US" dirty="0" err="1">
                <a:cs typeface="Arial"/>
              </a:rPr>
              <a:t>풀링</a:t>
            </a:r>
            <a:r>
              <a:rPr lang="ko-KR" altLang="en-US" dirty="0">
                <a:cs typeface="Arial"/>
              </a:rPr>
              <a:t> 계층 : 입력 영상의 크기를 줄이는 역할을 한다.(대략적인 정보 특성만 남긴다.)</a:t>
            </a:r>
            <a:endParaRPr lang="ko-KR" dirty="0"/>
          </a:p>
          <a:p>
            <a:pPr marL="287020" indent="-287020"/>
            <a:endParaRPr lang="ko-KR" altLang="en-US" dirty="0">
              <a:cs typeface="Arial"/>
            </a:endParaRPr>
          </a:p>
          <a:p>
            <a:pPr marL="287020" indent="-287020"/>
            <a:r>
              <a:rPr lang="ko-KR" altLang="en-US" dirty="0">
                <a:cs typeface="Arial"/>
              </a:rPr>
              <a:t>효과 : 영상의 크기를 줄여 계산 량을 줄이고, 데이터에 치중된 과적합을 방지한다. </a:t>
            </a:r>
          </a:p>
          <a:p>
            <a:pPr marL="287020" indent="-287020"/>
            <a:endParaRPr lang="ko-KR" altLang="en-US" dirty="0">
              <a:cs typeface="Arial"/>
            </a:endParaRPr>
          </a:p>
          <a:p>
            <a:pPr marL="287020" indent="-287020"/>
            <a:r>
              <a:rPr lang="ko-KR" altLang="en-US" dirty="0">
                <a:cs typeface="Arial"/>
              </a:rPr>
              <a:t>예) 128 * 128 영상에 대해 100개의 필터를 적용하면, 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        160만 차원이 넘어가게 되어 </a:t>
            </a:r>
            <a:r>
              <a:rPr lang="ko-KR" altLang="en-US" dirty="0" err="1">
                <a:cs typeface="Arial"/>
              </a:rPr>
              <a:t>Overfitting이</a:t>
            </a:r>
            <a:r>
              <a:rPr lang="ko-KR" altLang="en-US" dirty="0">
                <a:cs typeface="Arial"/>
              </a:rPr>
              <a:t> 발생한다. 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-&gt; 데이터의 크기를 줄일 필요가 있다. </a:t>
            </a:r>
          </a:p>
        </p:txBody>
      </p:sp>
    </p:spTree>
    <p:extLst>
      <p:ext uri="{BB962C8B-B14F-4D97-AF65-F5344CB8AC3E}">
        <p14:creationId xmlns:p14="http://schemas.microsoft.com/office/powerpoint/2010/main" val="1711098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EA72FBF7-32A4-4C03-AC1C-A9FB8B87F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25" y="1389863"/>
            <a:ext cx="11591550" cy="4887741"/>
          </a:xfr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2C6169-10EF-41E8-B5F7-1F338DA6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091224-47FB-4B58-A6A7-76B3EF67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362681-F771-4F9F-B27E-55CE857B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45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CED915C-5E71-435E-8EAE-2AD63F26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 anchor="ctr">
            <a:normAutofit/>
          </a:bodyPr>
          <a:lstStyle/>
          <a:p>
            <a:r>
              <a:rPr lang="ko-KR" altLang="en-US" err="1"/>
              <a:t>풀링의</a:t>
            </a:r>
            <a:r>
              <a:rPr lang="ko-KR" altLang="en-US"/>
              <a:t> 종류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606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9987D55-166D-4DF5-B7EF-5F711F18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altLang="en-US" dirty="0">
                <a:cs typeface="Arial"/>
              </a:rPr>
              <a:t>이전에 배운 신경망 계층을 적용하는 단계이다. </a:t>
            </a:r>
          </a:p>
          <a:p>
            <a:pPr marL="287020" indent="-287020"/>
            <a:r>
              <a:rPr lang="ko-KR" altLang="en-US" dirty="0">
                <a:cs typeface="Arial"/>
              </a:rPr>
              <a:t>이전 계층의 2차원 형태의 데이터가 1차원 벡터로 변환해 기존 신경망에 전달한다. -&gt; </a:t>
            </a:r>
            <a:r>
              <a:rPr lang="ko-KR" altLang="en-US" dirty="0" err="1">
                <a:cs typeface="Arial"/>
              </a:rPr>
              <a:t>Flatten</a:t>
            </a:r>
            <a:r>
              <a:rPr lang="ko-KR" altLang="en-US" dirty="0">
                <a:cs typeface="Arial"/>
              </a:rPr>
              <a:t> 과정이라고 한다. </a:t>
            </a:r>
          </a:p>
          <a:p>
            <a:pPr marL="287020" indent="-287020"/>
            <a:endParaRPr lang="ko-KR" altLang="en-US" dirty="0">
              <a:cs typeface="Arial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68560A-608A-4C6F-BC42-D16AE471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69875F-81E3-47C1-BD39-F97C454B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B5FEAA-1067-4084-97F7-2D468C05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dirty="0" smtClean="0"/>
              <a:pPr/>
              <a:t>46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140804D-6BC2-4DA4-ACB5-BDA0C4CF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다층 신경망 계층</a:t>
            </a:r>
            <a:endParaRPr lang="ko-KR" altLang="en-US" dirty="0"/>
          </a:p>
        </p:txBody>
      </p:sp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7F93F8D-B81E-42AE-8D23-91AF9243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32" y="2832135"/>
            <a:ext cx="6165011" cy="35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2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55ED5-C739-42DF-ACA5-C242BF68C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endParaRPr lang="en-US" altLang="ko-KR" dirty="0"/>
          </a:p>
          <a:p>
            <a:pPr marL="287020" indent="-287020"/>
            <a:endParaRPr lang="en-US" altLang="ko-KR" dirty="0"/>
          </a:p>
          <a:p>
            <a:pPr marL="287020" indent="-287020"/>
            <a:endParaRPr lang="en-US" altLang="ko-KR" dirty="0"/>
          </a:p>
          <a:p>
            <a:pPr marL="287020" indent="-287020"/>
            <a:r>
              <a:rPr lang="en-US" altLang="ko-KR" dirty="0" err="1"/>
              <a:t>Input_data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데이터 수, 채널 수, 높이, 너비)의 4차원 배열로 이뤄진 입력 데이터</a:t>
            </a:r>
            <a:endParaRPr lang="ko-KR"/>
          </a:p>
          <a:p>
            <a:pPr marL="287020" indent="-287020"/>
            <a:r>
              <a:rPr lang="ko-KR" altLang="en-US" dirty="0" err="1">
                <a:cs typeface="Arial"/>
              </a:rPr>
              <a:t>Filter_h</a:t>
            </a:r>
            <a:r>
              <a:rPr lang="ko-KR" altLang="en-US" dirty="0">
                <a:cs typeface="Arial"/>
              </a:rPr>
              <a:t> : 필터의 높이</a:t>
            </a:r>
          </a:p>
          <a:p>
            <a:pPr marL="287020" indent="-287020"/>
            <a:r>
              <a:rPr lang="ko-KR" altLang="en-US" dirty="0" err="1">
                <a:cs typeface="Arial"/>
              </a:rPr>
              <a:t>Filter_w</a:t>
            </a:r>
            <a:r>
              <a:rPr lang="ko-KR" altLang="en-US" dirty="0">
                <a:cs typeface="Arial"/>
              </a:rPr>
              <a:t>: 필터의 너비</a:t>
            </a:r>
          </a:p>
          <a:p>
            <a:pPr marL="287020" indent="-287020"/>
            <a:r>
              <a:rPr lang="ko-KR" altLang="en-US" dirty="0">
                <a:cs typeface="Arial"/>
              </a:rPr>
              <a:t>Im2col은 입력 데이터를 필터링하기 좋게 전개하는 함수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5368-26FB-4A36-A961-922B8620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BFAC59-2495-4D01-81EC-FA80A0E9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9E43CE-C958-4E7D-8630-B4F70DB4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83408C4-9018-453D-A0A2-47AF956A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Im2col </a:t>
            </a:r>
            <a:endParaRPr lang="ko-KR" altLang="en-US" dirty="0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674D374D-BC63-4DEB-84E2-49A16C72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88" y="1717486"/>
            <a:ext cx="11163783" cy="77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18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>
            <a:extLst>
              <a:ext uri="{FF2B5EF4-FFF2-40B4-BE49-F238E27FC236}">
                <a16:creationId xmlns:a16="http://schemas.microsoft.com/office/drawing/2014/main" id="{E2AF570E-2E0D-4812-B82F-271027BF0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" y="1289222"/>
            <a:ext cx="6109677" cy="4887741"/>
          </a:xfr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417707-184A-4217-9AAC-4913F3C3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0EE939-0586-4760-9695-FE3A5DFD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C72C3C-CCFB-492B-9B09-7AA0B352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48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C5E9F97-BCFC-43BE-96FE-7048C4D7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 anchor="ctr">
            <a:normAutofit/>
          </a:bodyPr>
          <a:lstStyle/>
          <a:p>
            <a:r>
              <a:rPr lang="ko-KR" altLang="en-US" err="1"/>
              <a:t>Convolution</a:t>
            </a:r>
            <a:r>
              <a:rPr lang="ko-KR" altLang="en-US"/>
              <a:t> 구현 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7BB47579-C49F-44BD-AA41-90712C21D68E}"/>
              </a:ext>
            </a:extLst>
          </p:cNvPr>
          <p:cNvSpPr txBox="1">
            <a:spLocks/>
          </p:cNvSpPr>
          <p:nvPr/>
        </p:nvSpPr>
        <p:spPr>
          <a:xfrm>
            <a:off x="5291417" y="1289222"/>
            <a:ext cx="6591664" cy="4887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914400" algn="l"/>
                <a:tab pos="2103120" algn="l"/>
              </a:tabLst>
              <a:defRPr sz="32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020" indent="-287020"/>
            <a:endParaRPr lang="ko-KR" altLang="en-US">
              <a:cs typeface="Arial"/>
            </a:endParaRPr>
          </a:p>
        </p:txBody>
      </p:sp>
      <p:pic>
        <p:nvPicPr>
          <p:cNvPr id="13" name="그림 13" descr="측정기이(가) 표시된 사진&#10;&#10;자동 생성된 설명">
            <a:extLst>
              <a:ext uri="{FF2B5EF4-FFF2-40B4-BE49-F238E27FC236}">
                <a16:creationId xmlns:a16="http://schemas.microsoft.com/office/drawing/2014/main" id="{E0805DD0-F3E3-412D-9EF0-425AC9D2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89" y="1665661"/>
            <a:ext cx="6239435" cy="18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7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C33F36-86DA-4003-9ABD-BEA7347A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0BDB33-F988-42F8-91A4-A8518EF6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146D2A-CFA2-42C3-ACBA-DF3A3913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5B1D516-24A4-4915-B547-F4573BC9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cs typeface="Arial"/>
              </a:rPr>
              <a:t>Pooling</a:t>
            </a:r>
            <a:r>
              <a:rPr lang="ko-KR" altLang="en-US" dirty="0">
                <a:cs typeface="Arial"/>
              </a:rPr>
              <a:t> 구현 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3F40F54-D476-497D-B849-5843B5668DC9}"/>
              </a:ext>
            </a:extLst>
          </p:cNvPr>
          <p:cNvSpPr txBox="1">
            <a:spLocks/>
          </p:cNvSpPr>
          <p:nvPr/>
        </p:nvSpPr>
        <p:spPr>
          <a:xfrm>
            <a:off x="7317127" y="3874234"/>
            <a:ext cx="4565954" cy="23027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914400" algn="l"/>
                <a:tab pos="2103120" algn="l"/>
              </a:tabLst>
              <a:defRPr sz="32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020" indent="-287020"/>
            <a:r>
              <a:rPr lang="ko-KR" altLang="en-US" dirty="0">
                <a:cs typeface="Arial"/>
              </a:rPr>
              <a:t>3단계로 진행 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1. 입력 데이터를 전개 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2. </a:t>
            </a:r>
            <a:r>
              <a:rPr lang="ko-KR" altLang="en-US" dirty="0" err="1">
                <a:cs typeface="Arial"/>
              </a:rPr>
              <a:t>행별</a:t>
            </a:r>
            <a:r>
              <a:rPr lang="ko-KR" altLang="en-US" dirty="0">
                <a:cs typeface="Arial"/>
              </a:rPr>
              <a:t> 최댓값 구함 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3. 적절한 모양으로 성형 </a:t>
            </a:r>
          </a:p>
        </p:txBody>
      </p:sp>
      <p:pic>
        <p:nvPicPr>
          <p:cNvPr id="15" name="그림 15">
            <a:extLst>
              <a:ext uri="{FF2B5EF4-FFF2-40B4-BE49-F238E27FC236}">
                <a16:creationId xmlns:a16="http://schemas.microsoft.com/office/drawing/2014/main" id="{6799C6C7-AC05-4BCB-8926-2C06133C0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4497"/>
          <a:stretch/>
        </p:blipFill>
        <p:spPr>
          <a:xfrm>
            <a:off x="6740413" y="1327804"/>
            <a:ext cx="5449304" cy="2150054"/>
          </a:xfr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06942931-6459-45C8-837D-BA40E6394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1" r="351" b="-373"/>
          <a:stretch/>
        </p:blipFill>
        <p:spPr>
          <a:xfrm>
            <a:off x="190982" y="1717421"/>
            <a:ext cx="6312083" cy="38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8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Iterations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CB27C-2D1D-4F0F-AE1C-9FA991E8FCF8}"/>
              </a:ext>
            </a:extLst>
          </p:cNvPr>
          <p:cNvSpPr txBox="1"/>
          <p:nvPr/>
        </p:nvSpPr>
        <p:spPr>
          <a:xfrm>
            <a:off x="1440037" y="1598428"/>
            <a:ext cx="47272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7730E-6DE1-4ADC-8E19-F6CD0E647152}"/>
              </a:ext>
            </a:extLst>
          </p:cNvPr>
          <p:cNvSpPr txBox="1"/>
          <p:nvPr/>
        </p:nvSpPr>
        <p:spPr>
          <a:xfrm>
            <a:off x="1440037" y="2526298"/>
            <a:ext cx="47272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/>
              <a:t>2.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D04375-2E8C-45BA-A101-AA0D9787525A}"/>
              </a:ext>
            </a:extLst>
          </p:cNvPr>
          <p:cNvSpPr txBox="1"/>
          <p:nvPr/>
        </p:nvSpPr>
        <p:spPr>
          <a:xfrm>
            <a:off x="1440037" y="3393387"/>
            <a:ext cx="47272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/>
              <a:t>3.</a:t>
            </a:r>
            <a:endParaRPr lang="ko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F2453-7ECD-4287-969D-3A0B489F5197}"/>
              </a:ext>
            </a:extLst>
          </p:cNvPr>
          <p:cNvSpPr txBox="1"/>
          <p:nvPr/>
        </p:nvSpPr>
        <p:spPr>
          <a:xfrm>
            <a:off x="1440037" y="5021703"/>
            <a:ext cx="47272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/>
              <a:t>4.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7193F7-CCAF-47AC-9EF5-EFCDB93B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27" y="1243570"/>
            <a:ext cx="82772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31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>
            <a:extLst>
              <a:ext uri="{FF2B5EF4-FFF2-40B4-BE49-F238E27FC236}">
                <a16:creationId xmlns:a16="http://schemas.microsoft.com/office/drawing/2014/main" id="{B8BF40F3-1A1A-4E17-9A1A-BF6AB763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50" y="1289222"/>
            <a:ext cx="8927380" cy="4887741"/>
          </a:xfrm>
          <a:prstGeom prst="rect">
            <a:avLst/>
          </a:prstGeom>
          <a:noFill/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7ED5E6-B0DE-41DC-98BA-E50D6AE5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DD6D61-38D9-4D61-A978-23FCCD54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22871-8537-4812-89E5-C7C72161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50</a:t>
            </a:fld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79AA00-C65C-4696-84D7-9D9AC5CE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7020" indent="-287020"/>
            <a:r>
              <a:rPr lang="ko-KR" altLang="en-US" dirty="0" err="1">
                <a:cs typeface="Arial"/>
              </a:rPr>
              <a:t>Pooling</a:t>
            </a:r>
            <a:r>
              <a:rPr lang="ko-KR" altLang="en-US" dirty="0">
                <a:cs typeface="Arial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1069194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79AA00-C65C-4696-84D7-9D9AC5CE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altLang="en-US" dirty="0">
                <a:cs typeface="Arial"/>
              </a:rPr>
              <a:t>초기화 인수로 주어진 합성 곱 계층의 파라미터를 사전에서 꺼낸다. 그리고 합성 곱 계층의 출력크기를 계산한다.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7ED5E6-B0DE-41DC-98BA-E50D6AE5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DD6D61-38D9-4D61-A978-23FCCD54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22871-8537-4812-89E5-C7C72161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ADCF456-27B1-4075-971F-F66BEC02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CNN 구현 (1) </a:t>
            </a:r>
            <a:endParaRPr lang="ko-KR" altLang="en-US" dirty="0"/>
          </a:p>
        </p:txBody>
      </p:sp>
      <p:pic>
        <p:nvPicPr>
          <p:cNvPr id="8" name="그림 8" descr="앉아있는, 테이블이(가) 표시된 사진&#10;&#10;자동 생성된 설명">
            <a:extLst>
              <a:ext uri="{FF2B5EF4-FFF2-40B4-BE49-F238E27FC236}">
                <a16:creationId xmlns:a16="http://schemas.microsoft.com/office/drawing/2014/main" id="{289082BF-8195-47C3-8A94-2CAAF277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93" t="302" r="76799" b="95753"/>
          <a:stretch/>
        </p:blipFill>
        <p:spPr>
          <a:xfrm>
            <a:off x="-251014" y="2195632"/>
            <a:ext cx="2253195" cy="526773"/>
          </a:xfrm>
          <a:prstGeom prst="rect">
            <a:avLst/>
          </a:prstGeom>
        </p:spPr>
      </p:pic>
      <p:pic>
        <p:nvPicPr>
          <p:cNvPr id="9" name="그림 9" descr="앉아있는, 테이블이(가) 표시된 사진&#10;&#10;자동 생성된 설명">
            <a:extLst>
              <a:ext uri="{FF2B5EF4-FFF2-40B4-BE49-F238E27FC236}">
                <a16:creationId xmlns:a16="http://schemas.microsoft.com/office/drawing/2014/main" id="{BA878FC6-132E-4C2A-96A8-BA677A891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76" r="408" b="540"/>
          <a:stretch/>
        </p:blipFill>
        <p:spPr>
          <a:xfrm>
            <a:off x="959223" y="2722311"/>
            <a:ext cx="9948592" cy="330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03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79AA00-C65C-4696-84D7-9D9AC5CE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altLang="en-US" dirty="0">
                <a:cs typeface="Arial"/>
              </a:rPr>
              <a:t>학습에 필요한 매개변수는 1번째 층의 </a:t>
            </a:r>
            <a:r>
              <a:rPr lang="ko-KR" altLang="en-US" dirty="0" err="1">
                <a:cs typeface="Arial"/>
              </a:rPr>
              <a:t>합성곱</a:t>
            </a:r>
            <a:r>
              <a:rPr lang="ko-KR" altLang="en-US" dirty="0">
                <a:cs typeface="Arial"/>
              </a:rPr>
              <a:t> 계층과 나머지 두 완전연결 계층의 가중치와 편향이다.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7ED5E6-B0DE-41DC-98BA-E50D6AE5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DD6D61-38D9-4D61-A978-23FCCD54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22871-8537-4812-89E5-C7C72161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ADCF456-27B1-4075-971F-F66BEC02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CNN 구현 (2)</a:t>
            </a:r>
            <a:endParaRPr lang="ko-KR" altLang="en-US" dirty="0"/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7C9AB562-EFD9-49B1-AB28-8A569D92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36" y="2534094"/>
            <a:ext cx="10755405" cy="33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0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79AA00-C65C-4696-84D7-9D9AC5CE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altLang="en-US" dirty="0">
                <a:cs typeface="Arial"/>
              </a:rPr>
              <a:t>순서가 있는 사전인 </a:t>
            </a:r>
            <a:r>
              <a:rPr lang="ko-KR" altLang="en-US" dirty="0" err="1">
                <a:cs typeface="Arial"/>
              </a:rPr>
              <a:t>layers에</a:t>
            </a:r>
            <a:r>
              <a:rPr lang="ko-KR" altLang="en-US" dirty="0">
                <a:cs typeface="Arial"/>
              </a:rPr>
              <a:t> 계층을 차례대로 추가.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7ED5E6-B0DE-41DC-98BA-E50D6AE5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DD6D61-38D9-4D61-A978-23FCCD54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22871-8537-4812-89E5-C7C72161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ADCF456-27B1-4075-971F-F66BEC02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CNN 구현 (3)</a:t>
            </a:r>
            <a:endParaRPr lang="ko-KR" altLang="en-US" dirty="0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38599E29-F98B-46C4-A8D5-A384D3DC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88" y="2058609"/>
            <a:ext cx="10800228" cy="3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5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AF1BF09-2CBF-482B-B777-43253DBA8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587" y="1280966"/>
            <a:ext cx="9737911" cy="4993901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7ED5E6-B0DE-41DC-98BA-E50D6AE5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DD6D61-38D9-4D61-A978-23FCCD54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22871-8537-4812-89E5-C7C72161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ADCF456-27B1-4075-971F-F66BEC02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CNN 구현 (4)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323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5788B71-38A0-4DBC-A3E6-4E8C4608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30" y="1405965"/>
            <a:ext cx="5740400" cy="4343400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430CA872-E5E4-424F-B314-36FE7890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" y="3269130"/>
            <a:ext cx="5804647" cy="313017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84A454D6-2DAE-41AA-942F-722B70F3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018" y="2563160"/>
            <a:ext cx="5732929" cy="380252"/>
          </a:xfr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38D02FFB-AA41-45CA-BEA7-1A560340D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1" y="3871259"/>
            <a:ext cx="5740400" cy="2921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7ED5E6-B0DE-41DC-98BA-E50D6AE5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D58035-A8A0-40E7-B3E9-085691342D5A}" type="datetime5">
              <a:rPr lang="en-US" altLang="ko-KR" smtClean="0"/>
              <a:pPr>
                <a:spcAft>
                  <a:spcPts val="600"/>
                </a:spcAft>
              </a:pPr>
              <a:t>25-Sep-20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DD6D61-38D9-4D61-A978-23FCCD54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22871-8537-4812-89E5-C7C72161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809" y="6348970"/>
            <a:ext cx="27802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9DC7D3-0109-40AD-A769-50FF9D7BCF51}" type="slidenum">
              <a:rPr lang="ko-KR" altLang="en-US" smtClean="0"/>
              <a:pPr>
                <a:spcAft>
                  <a:spcPts val="600"/>
                </a:spcAft>
              </a:pPr>
              <a:t>55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ADCF456-27B1-4075-971F-F66BEC02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 anchor="ctr">
            <a:normAutofit/>
          </a:bodyPr>
          <a:lstStyle/>
          <a:p>
            <a:r>
              <a:rPr lang="ko-KR" altLang="en-US"/>
              <a:t>CNN 구현 (5)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365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물고기이(가) 표시된 사진&#10;&#10;자동 생성된 설명">
            <a:extLst>
              <a:ext uri="{FF2B5EF4-FFF2-40B4-BE49-F238E27FC236}">
                <a16:creationId xmlns:a16="http://schemas.microsoft.com/office/drawing/2014/main" id="{8AD2692B-3998-4894-9BB2-7A34ADD1E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131" y="1289222"/>
            <a:ext cx="3775560" cy="4887741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7ED5E6-B0DE-41DC-98BA-E50D6AE5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DD6D61-38D9-4D61-A978-23FCCD54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22871-8537-4812-89E5-C7C72161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ADCF456-27B1-4075-971F-F66BEC02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참고 서적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CDD286E-5B24-4BF5-B901-E6E3C31FA16E}"/>
              </a:ext>
            </a:extLst>
          </p:cNvPr>
          <p:cNvSpPr txBox="1">
            <a:spLocks/>
          </p:cNvSpPr>
          <p:nvPr/>
        </p:nvSpPr>
        <p:spPr>
          <a:xfrm>
            <a:off x="5672416" y="2958898"/>
            <a:ext cx="6345136" cy="232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914400" algn="l"/>
                <a:tab pos="2103120" algn="l"/>
              </a:tabLst>
              <a:defRPr sz="32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020" indent="-287020"/>
            <a:r>
              <a:rPr lang="ko-KR" altLang="en-US" dirty="0">
                <a:cs typeface="Arial"/>
              </a:rPr>
              <a:t>CNN 원리, 개념과 </a:t>
            </a:r>
            <a:r>
              <a:rPr lang="ko-KR" altLang="en-US" dirty="0" err="1">
                <a:cs typeface="Arial"/>
              </a:rPr>
              <a:t>파이썬으로</a:t>
            </a:r>
            <a:r>
              <a:rPr lang="ko-KR" altLang="en-US" dirty="0">
                <a:cs typeface="Arial"/>
              </a:rPr>
              <a:t> 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   구현한 코드가 있는 책을 </a:t>
            </a:r>
          </a:p>
          <a:p>
            <a:pPr marL="0" indent="0">
              <a:buNone/>
            </a:pPr>
            <a:r>
              <a:rPr lang="ko-KR" altLang="en-US" dirty="0">
                <a:cs typeface="Arial"/>
              </a:rPr>
              <a:t>   참고하였습니다. 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93021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79AA00-C65C-4696-84D7-9D9AC5CE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altLang="en-US" dirty="0">
                <a:cs typeface="Arial"/>
              </a:rPr>
              <a:t>CNN 원리를 어렴풋이 알고 있으며, 구현한 코드는 책을 바탕으로 작성하였기에 코드 기능을 잘 모릅니다.</a:t>
            </a:r>
            <a:endParaRPr lang="ko-KR" dirty="0"/>
          </a:p>
          <a:p>
            <a:pPr marL="287020" indent="-287020"/>
            <a:endParaRPr lang="ko-KR" altLang="en-US" dirty="0">
              <a:cs typeface="Arial"/>
            </a:endParaRPr>
          </a:p>
          <a:p>
            <a:pPr marL="287020" indent="-287020"/>
            <a:r>
              <a:rPr lang="ko-KR" altLang="en-US" dirty="0">
                <a:cs typeface="Arial"/>
              </a:rPr>
              <a:t>다짐 : 다음 주까지는 완벽하게 조사해오도록 하겠습니다. </a:t>
            </a:r>
          </a:p>
          <a:p>
            <a:pPr marL="287020" indent="-287020"/>
            <a:endParaRPr lang="ko-KR" altLang="en-US" dirty="0">
              <a:cs typeface="Arial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7ED5E6-B0DE-41DC-98BA-E50D6AE5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DD6D61-38D9-4D61-A978-23FCCD54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22871-8537-4812-89E5-C7C72161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ADCF456-27B1-4075-971F-F66BEC02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/>
              </a:rPr>
              <a:t>미흡한 점</a:t>
            </a:r>
          </a:p>
        </p:txBody>
      </p:sp>
    </p:spTree>
    <p:extLst>
      <p:ext uri="{BB962C8B-B14F-4D97-AF65-F5344CB8AC3E}">
        <p14:creationId xmlns:p14="http://schemas.microsoft.com/office/powerpoint/2010/main" val="3685556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8E83DF-D300-4C7E-ADC5-0CC30BFA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In-Depth Study of CNN</a:t>
            </a:r>
          </a:p>
          <a:p>
            <a:pPr lvl="1"/>
            <a:r>
              <a:rPr lang="en-US" altLang="ko-KR" dirty="0"/>
              <a:t>Focusing on inference (</a:t>
            </a:r>
            <a:r>
              <a:rPr lang="en-US" altLang="ko-KR" dirty="0" err="1"/>
              <a:t>fwd</a:t>
            </a:r>
            <a:r>
              <a:rPr lang="en-US" altLang="ko-KR" dirty="0"/>
              <a:t> prop)</a:t>
            </a:r>
          </a:p>
          <a:p>
            <a:pPr lvl="1"/>
            <a:r>
              <a:rPr lang="en-US" altLang="ko-KR" dirty="0"/>
              <a:t>Implementation using </a:t>
            </a:r>
            <a:r>
              <a:rPr lang="en-US" altLang="ko-KR" dirty="0" err="1"/>
              <a:t>PyTorch</a:t>
            </a:r>
            <a:r>
              <a:rPr lang="en-US" altLang="ko-KR" dirty="0"/>
              <a:t> API</a:t>
            </a:r>
          </a:p>
          <a:p>
            <a:pPr lvl="2"/>
            <a:r>
              <a:rPr lang="en-US" altLang="ko-KR" dirty="0"/>
              <a:t>Dataset: MNIST, CIFAR-10, CIFAR-100, SVHN</a:t>
            </a:r>
          </a:p>
          <a:p>
            <a:pPr lvl="3"/>
            <a:r>
              <a:rPr lang="en-US" altLang="ko-KR" dirty="0"/>
              <a:t>Model structure</a:t>
            </a:r>
          </a:p>
          <a:p>
            <a:pPr lvl="4"/>
            <a:r>
              <a:rPr lang="en-US" altLang="ko-KR" dirty="0"/>
              <a:t>Layer dimension, ….</a:t>
            </a:r>
          </a:p>
          <a:p>
            <a:pPr lvl="3"/>
            <a:r>
              <a:rPr lang="en-US" altLang="ko-KR" dirty="0"/>
              <a:t>Training Curve (x-axis: Epoch, y-axis: validation loss)</a:t>
            </a:r>
          </a:p>
          <a:p>
            <a:pPr lvl="3"/>
            <a:r>
              <a:rPr lang="en-US" altLang="ko-KR" dirty="0"/>
              <a:t>Test Accuracy</a:t>
            </a:r>
          </a:p>
          <a:p>
            <a:pPr lvl="2"/>
            <a:r>
              <a:rPr lang="en-US" altLang="ko-KR" dirty="0"/>
              <a:t>Custom Dataset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Trn</a:t>
            </a:r>
            <a:r>
              <a:rPr lang="en-US" altLang="ko-KR" dirty="0">
                <a:sym typeface="Wingdings" panose="05000000000000000000" pitchFamily="2" charset="2"/>
              </a:rPr>
              <a:t> Dataset / Test Dataset</a:t>
            </a:r>
            <a:endParaRPr lang="en-US" altLang="ko-KR" dirty="0"/>
          </a:p>
          <a:p>
            <a:pPr lvl="3"/>
            <a:r>
              <a:rPr lang="en-US" altLang="ko-KR" dirty="0"/>
              <a:t>Model structure</a:t>
            </a:r>
          </a:p>
          <a:p>
            <a:pPr lvl="4"/>
            <a:r>
              <a:rPr lang="en-US" altLang="ko-KR" dirty="0"/>
              <a:t>Layer dimension, ….</a:t>
            </a:r>
          </a:p>
          <a:p>
            <a:pPr lvl="3"/>
            <a:r>
              <a:rPr lang="en-US" altLang="ko-KR" dirty="0"/>
              <a:t>Training Curve (x-axis: Epoch, y-axis: validation loss)</a:t>
            </a:r>
          </a:p>
          <a:p>
            <a:pPr lvl="3"/>
            <a:r>
              <a:rPr lang="en-US" altLang="ko-KR" dirty="0"/>
              <a:t>Test Accuracy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D9B6B-B623-4AA6-9A6C-9CAC467C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013A99-50A4-4F45-A2B8-0A328DCD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5440E6-7D4B-4A6C-AB0A-4BE69A30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429861D-170E-43CE-994D-AF2A6A331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</a:t>
            </a:r>
            <a:r>
              <a:rPr lang="ko-KR" altLang="en-US" dirty="0"/>
              <a:t> </a:t>
            </a:r>
            <a:r>
              <a:rPr lang="en-US" altLang="ko-KR" dirty="0"/>
              <a:t>Week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952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7E3261-9A64-48C0-83E6-CD2B9292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Training Methodology</a:t>
            </a:r>
          </a:p>
          <a:p>
            <a:pPr lvl="1"/>
            <a:r>
              <a:rPr lang="en-US" altLang="ko-KR" dirty="0"/>
              <a:t>Avoiding underfitting / overfitting ??</a:t>
            </a:r>
          </a:p>
          <a:p>
            <a:pPr lvl="2"/>
            <a:r>
              <a:rPr lang="en-US" altLang="ko-KR" dirty="0"/>
              <a:t>Data Augmentation ?</a:t>
            </a:r>
          </a:p>
          <a:p>
            <a:pPr lvl="3"/>
            <a:r>
              <a:rPr lang="en-US" altLang="ko-KR" dirty="0"/>
              <a:t>With / without data augmentation </a:t>
            </a:r>
            <a:r>
              <a:rPr lang="en-US" altLang="ko-KR" dirty="0">
                <a:sym typeface="Wingdings" panose="05000000000000000000" pitchFamily="2" charset="2"/>
              </a:rPr>
              <a:t> test accuracy 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Transfer learning ??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F0D394-41E2-4F35-8888-3849311D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B74BE5-40DB-46DF-9067-E29FDD1BF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B9433-C272-4035-9CD7-181CC58F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8E5D77E-6328-415A-9B14-4625A835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</a:t>
            </a:r>
            <a:r>
              <a:rPr lang="ko-KR" altLang="en-US" dirty="0"/>
              <a:t> </a:t>
            </a:r>
            <a:r>
              <a:rPr lang="en-US" altLang="ko-KR" dirty="0"/>
              <a:t>Week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67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3801BF-514A-4239-A27B-B36C4427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77" y="3754975"/>
            <a:ext cx="10453035" cy="239298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초기 설정한 </a:t>
            </a:r>
            <a:r>
              <a:rPr lang="en-US" altLang="ko-KR" dirty="0"/>
              <a:t>batch size</a:t>
            </a:r>
            <a:r>
              <a:rPr lang="ko-KR" altLang="en-US" dirty="0"/>
              <a:t>에 맞게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Mini Batch</a:t>
            </a:r>
            <a:r>
              <a:rPr lang="ko-KR" altLang="en-US" dirty="0"/>
              <a:t>를 </a:t>
            </a:r>
            <a:r>
              <a:rPr lang="en-US" altLang="ko-KR" dirty="0"/>
              <a:t>random</a:t>
            </a:r>
            <a:r>
              <a:rPr lang="ko-KR" altLang="en-US" dirty="0"/>
              <a:t>하게 획득 합니다</a:t>
            </a:r>
            <a:r>
              <a:rPr lang="en-US" altLang="ko-KR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Mini Batch </a:t>
            </a:r>
            <a:r>
              <a:rPr lang="ko-KR" altLang="en-US" dirty="0"/>
              <a:t>획득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9194D0-FC6D-445E-B4FD-40D0F65D8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2"/>
          <a:stretch/>
        </p:blipFill>
        <p:spPr>
          <a:xfrm>
            <a:off x="398095" y="1550069"/>
            <a:ext cx="10721937" cy="13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3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Gradient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137288-1A82-431A-B951-187EDBB4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60" y="1540392"/>
            <a:ext cx="3876675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D85325-7C25-44F2-BCCF-2CDC330D7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60" y="2121648"/>
            <a:ext cx="6387760" cy="4154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92E725-1C2E-4EA9-93FA-7620901C8104}"/>
              </a:ext>
            </a:extLst>
          </p:cNvPr>
          <p:cNvSpPr txBox="1"/>
          <p:nvPr/>
        </p:nvSpPr>
        <p:spPr>
          <a:xfrm>
            <a:off x="2219683" y="3013342"/>
            <a:ext cx="47272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12232-69DE-4F4F-A53B-0168D01C1C0A}"/>
              </a:ext>
            </a:extLst>
          </p:cNvPr>
          <p:cNvSpPr txBox="1"/>
          <p:nvPr/>
        </p:nvSpPr>
        <p:spPr>
          <a:xfrm>
            <a:off x="2211661" y="3948699"/>
            <a:ext cx="47272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/>
              <a:t>2.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187B-09DC-4201-A83B-D5321B081FE6}"/>
              </a:ext>
            </a:extLst>
          </p:cNvPr>
          <p:cNvSpPr txBox="1"/>
          <p:nvPr/>
        </p:nvSpPr>
        <p:spPr>
          <a:xfrm>
            <a:off x="2219683" y="5152524"/>
            <a:ext cx="47272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/>
              <a:t>3.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688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Output Layer Forward/Backward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D85325-7C25-44F2-BCCF-2CDC330D7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62" b="63952"/>
          <a:stretch/>
        </p:blipFill>
        <p:spPr>
          <a:xfrm>
            <a:off x="949694" y="1560029"/>
            <a:ext cx="4092974" cy="1868971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B045A45-624C-4F0F-9429-2579BD664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182" y="3818087"/>
            <a:ext cx="6390835" cy="17806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output layer(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계층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forward/backward </a:t>
            </a:r>
          </a:p>
          <a:p>
            <a:pPr marL="0" indent="0">
              <a:buNone/>
            </a:pPr>
            <a:r>
              <a:rPr lang="ko-KR" altLang="en-US" dirty="0"/>
              <a:t>방향으로 출력을 구합니다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EF392B-9140-490B-BBF4-29C65486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23" y="1371542"/>
            <a:ext cx="4769883" cy="48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1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F08E5-ED86-4DEC-9F0A-83C71DF4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25-Sep-20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B953D-A04F-4851-ABD2-F5F2DFFC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7680A-AC63-4D70-8C06-6FF1ADD1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4ED72DF-E541-4732-B276-D6619D7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2 Backward Propagation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A3A847-7870-47AD-807F-AF9DE6EB5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" t="37439" r="32690" b="36146"/>
          <a:stretch/>
        </p:blipFill>
        <p:spPr>
          <a:xfrm>
            <a:off x="304799" y="1466758"/>
            <a:ext cx="5295142" cy="14709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B0E4B3-2D7B-4166-A8F9-43B8C152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049" y="1466758"/>
            <a:ext cx="3206031" cy="4745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3F373C-D44B-4CA5-BC6D-FECF57402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74" y="1466758"/>
            <a:ext cx="2724150" cy="3667125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05AB388D-1E11-4227-9189-21EEACBC5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07" y="3364853"/>
            <a:ext cx="6390835" cy="291219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output layer</a:t>
            </a:r>
            <a:r>
              <a:rPr lang="ko-KR" altLang="en-US" dirty="0"/>
              <a:t>에서 구한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Backward </a:t>
            </a:r>
            <a:r>
              <a:rPr lang="ko-KR" altLang="en-US" dirty="0"/>
              <a:t>출력으로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차례차례 </a:t>
            </a:r>
            <a:r>
              <a:rPr lang="en-US" altLang="ko-KR" dirty="0"/>
              <a:t>propagation </a:t>
            </a:r>
            <a:r>
              <a:rPr lang="ko-KR" altLang="en-US" dirty="0"/>
              <a:t>하며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출력을 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24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CC6B84EA3EC154BA15F0B09AD5ACA5D" ma:contentTypeVersion="2" ma:contentTypeDescription="새 문서를 만듭니다." ma:contentTypeScope="" ma:versionID="db50aff78ad3840c0e2e28eeb8a2a224">
  <xsd:schema xmlns:xsd="http://www.w3.org/2001/XMLSchema" xmlns:xs="http://www.w3.org/2001/XMLSchema" xmlns:p="http://schemas.microsoft.com/office/2006/metadata/properties" xmlns:ns2="409a222d-a557-4ebd-9c8d-76c8960f408b" targetNamespace="http://schemas.microsoft.com/office/2006/metadata/properties" ma:root="true" ma:fieldsID="a3c242c64ea9d1f71d3d42cd58fb48b2" ns2:_="">
    <xsd:import namespace="409a222d-a557-4ebd-9c8d-76c8960f40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9a222d-a557-4ebd-9c8d-76c8960f40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BB4B32-E5E7-4467-87F1-533CB5A1BCD4}">
  <ds:schemaRefs>
    <ds:schemaRef ds:uri="409a222d-a557-4ebd-9c8d-76c8960f408b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3FF877-C5BF-4AD5-8E4D-3CFA2CAA4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9a222d-a557-4ebd-9c8d-76c8960f40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1563</Words>
  <Application>Microsoft Office PowerPoint</Application>
  <PresentationFormat>와이드스크린</PresentationFormat>
  <Paragraphs>371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Noto Sans</vt:lpstr>
      <vt:lpstr>맑은 고딕</vt:lpstr>
      <vt:lpstr>Arial</vt:lpstr>
      <vt:lpstr>Segoe UI</vt:lpstr>
      <vt:lpstr>Wingdings</vt:lpstr>
      <vt:lpstr>Office 테마</vt:lpstr>
      <vt:lpstr>Capstone Design Week4 Presentation</vt:lpstr>
      <vt:lpstr>MLP 모델을 사용한  MNIST Classification</vt:lpstr>
      <vt:lpstr>PowerPoint 프레젠테이션</vt:lpstr>
      <vt:lpstr>초기 설정</vt:lpstr>
      <vt:lpstr>Iterations</vt:lpstr>
      <vt:lpstr>1. Mini Batch 획득</vt:lpstr>
      <vt:lpstr>2. Gradient</vt:lpstr>
      <vt:lpstr>2.1 Output Layer Forward/Backward</vt:lpstr>
      <vt:lpstr>2. 2 Backward Propagation</vt:lpstr>
      <vt:lpstr>2. 3 Gradient 저장</vt:lpstr>
      <vt:lpstr>3. Update</vt:lpstr>
      <vt:lpstr>3. 1 Loss</vt:lpstr>
      <vt:lpstr>3. 1. 1 Predict</vt:lpstr>
      <vt:lpstr>3. 1. 2 Softmax with Loss</vt:lpstr>
      <vt:lpstr>4. Print Accuracy</vt:lpstr>
      <vt:lpstr>Pytorch와 Numpy 결과 비교</vt:lpstr>
      <vt:lpstr>Pytorch와 Numpy 결과 비교</vt:lpstr>
      <vt:lpstr>Pytorch와 Numpy 결과 비교</vt:lpstr>
      <vt:lpstr>Backpropagation 구현</vt:lpstr>
      <vt:lpstr>Backpropagation 구현</vt:lpstr>
      <vt:lpstr>Backpropagation 구현</vt:lpstr>
      <vt:lpstr>Backpropagation 구현</vt:lpstr>
      <vt:lpstr>Backpropagation 구현</vt:lpstr>
      <vt:lpstr>Backpropagation 구현</vt:lpstr>
      <vt:lpstr>Backpropagation 구현</vt:lpstr>
      <vt:lpstr>Backpropagation 구현</vt:lpstr>
      <vt:lpstr>Backpropagation 구현</vt:lpstr>
      <vt:lpstr>CNN MNIST 구현</vt:lpstr>
      <vt:lpstr>위치 정보 포함한 데이터 표현 </vt:lpstr>
      <vt:lpstr>공간 정보 인코딩 </vt:lpstr>
      <vt:lpstr>인코딩 방식 </vt:lpstr>
      <vt:lpstr>합성 곱 연산</vt:lpstr>
      <vt:lpstr>밝기 차이를 인코딩하는 필터</vt:lpstr>
      <vt:lpstr>입력 영상의 기하학적 특징 파악</vt:lpstr>
      <vt:lpstr>평균 컨볼루션 필터</vt:lpstr>
      <vt:lpstr>엣지 컨볼루션 필터</vt:lpstr>
      <vt:lpstr>컨볼루션 필터 설계 문제점 </vt:lpstr>
      <vt:lpstr>컨벌루션 신경망이란</vt:lpstr>
      <vt:lpstr>Affine 계층 VS CNN 계층</vt:lpstr>
      <vt:lpstr>컨볼루션 계층 &amp; 풀링 층</vt:lpstr>
      <vt:lpstr>컨벌루션 필터 문제점 </vt:lpstr>
      <vt:lpstr>패딩을 이용해 문제점 개선</vt:lpstr>
      <vt:lpstr>스트라이드  </vt:lpstr>
      <vt:lpstr>풀링 계층(Pooling Layer)</vt:lpstr>
      <vt:lpstr>풀링의 종류 </vt:lpstr>
      <vt:lpstr>다층 신경망 계층</vt:lpstr>
      <vt:lpstr>Im2col </vt:lpstr>
      <vt:lpstr>Convolution 구현 </vt:lpstr>
      <vt:lpstr>Pooling 구현 </vt:lpstr>
      <vt:lpstr>Pooling 구현</vt:lpstr>
      <vt:lpstr>CNN 구현 (1) </vt:lpstr>
      <vt:lpstr>CNN 구현 (2)</vt:lpstr>
      <vt:lpstr>CNN 구현 (3)</vt:lpstr>
      <vt:lpstr>CNN 구현 (4)</vt:lpstr>
      <vt:lpstr>CNN 구현 (5)</vt:lpstr>
      <vt:lpstr>참고 서적</vt:lpstr>
      <vt:lpstr>미흡한 점</vt:lpstr>
      <vt:lpstr>Next Week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Week3 Presentation</dc:title>
  <dc:creator>사재현(***6***124)</dc:creator>
  <cp:lastModifiedBy>김태환 항공전자정보공학부(교수)</cp:lastModifiedBy>
  <cp:revision>642</cp:revision>
  <dcterms:created xsi:type="dcterms:W3CDTF">2020-09-16T23:36:30Z</dcterms:created>
  <dcterms:modified xsi:type="dcterms:W3CDTF">2020-09-25T01:44:25Z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0x0101008CC6B84EA3EC154BA15F0B09AD5ACA5D</vt:lpwstr>
  </property>
</Properties>
</file>